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329" r:id="rId2"/>
    <p:sldId id="268" r:id="rId3"/>
    <p:sldId id="318" r:id="rId4"/>
    <p:sldId id="319" r:id="rId5"/>
    <p:sldId id="333" r:id="rId6"/>
    <p:sldId id="292" r:id="rId7"/>
    <p:sldId id="417" r:id="rId8"/>
    <p:sldId id="452" r:id="rId9"/>
    <p:sldId id="450" r:id="rId10"/>
    <p:sldId id="440" r:id="rId11"/>
    <p:sldId id="392" r:id="rId12"/>
    <p:sldId id="441" r:id="rId13"/>
    <p:sldId id="442" r:id="rId14"/>
    <p:sldId id="337" r:id="rId15"/>
    <p:sldId id="304" r:id="rId16"/>
    <p:sldId id="305" r:id="rId17"/>
    <p:sldId id="370" r:id="rId18"/>
    <p:sldId id="347" r:id="rId19"/>
    <p:sldId id="386" r:id="rId20"/>
    <p:sldId id="456" r:id="rId21"/>
    <p:sldId id="353" r:id="rId22"/>
    <p:sldId id="444" r:id="rId23"/>
    <p:sldId id="454" r:id="rId24"/>
    <p:sldId id="458" r:id="rId25"/>
    <p:sldId id="455" r:id="rId26"/>
    <p:sldId id="377" r:id="rId27"/>
    <p:sldId id="371" r:id="rId28"/>
    <p:sldId id="374" r:id="rId29"/>
    <p:sldId id="459" r:id="rId30"/>
    <p:sldId id="446" r:id="rId31"/>
    <p:sldId id="457" r:id="rId32"/>
    <p:sldId id="421" r:id="rId33"/>
    <p:sldId id="426" r:id="rId34"/>
    <p:sldId id="447" r:id="rId35"/>
    <p:sldId id="403" r:id="rId36"/>
    <p:sldId id="438" r:id="rId37"/>
    <p:sldId id="296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30E"/>
    <a:srgbClr val="EA8E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50" autoAdjust="0"/>
    <p:restoredTop sz="76503" autoAdjust="0"/>
  </p:normalViewPr>
  <p:slideViewPr>
    <p:cSldViewPr snapToGrid="0">
      <p:cViewPr varScale="1">
        <p:scale>
          <a:sx n="226" d="100"/>
          <a:sy n="226" d="100"/>
        </p:scale>
        <p:origin x="248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-648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C5502-6362-5B41-8A62-4357822A7BC5}" type="datetimeFigureOut">
              <a:rPr lang="en-US" smtClean="0"/>
              <a:t>3/19/19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3DC60-0AD7-E04B-8437-2BC5C2BEF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993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CB432-CB2F-4E6D-9651-EC28E308E1E4}" type="datetimeFigureOut">
              <a:rPr lang="en-US" smtClean="0"/>
              <a:t>3/19/19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8DB96-8E91-43E7-9364-AB61903ED2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355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8DB96-8E91-43E7-9364-AB61903ED2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1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67183-8547-1243-9143-B6D8A670A3F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81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34435-EC5F-4824-826E-14EA60801D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14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8275" y="1177925"/>
            <a:ext cx="4237038" cy="3179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34435-EC5F-4824-826E-14EA60801D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19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38275" y="1177925"/>
            <a:ext cx="4237038" cy="31797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34435-EC5F-4824-826E-14EA60801D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14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67183-8547-1243-9143-B6D8A670A3F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92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67183-8547-1243-9143-B6D8A670A3F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34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67183-8547-1243-9143-B6D8A670A3F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0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67183-8547-1243-9143-B6D8A670A3F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99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67183-8547-1243-9143-B6D8A670A3F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52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A9BA3-B56D-FC42-B112-9E68109774CF}" type="datetime1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4" descr="fullwhite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00" t="22836" r="19124" b="21991"/>
          <a:stretch>
            <a:fillRect/>
          </a:stretch>
        </p:blipFill>
        <p:spPr bwMode="auto">
          <a:xfrm>
            <a:off x="111126" y="155533"/>
            <a:ext cx="1069823" cy="90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1216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7E59-4255-0043-95B5-E6EA50D4B81F}" type="datetime1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4" descr="fullwhite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00" t="22836" r="19124" b="21991"/>
          <a:stretch>
            <a:fillRect/>
          </a:stretch>
        </p:blipFill>
        <p:spPr bwMode="auto">
          <a:xfrm>
            <a:off x="111126" y="155533"/>
            <a:ext cx="1069823" cy="90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4969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26D8B-8BF5-5F48-AFF2-3037E163A036}" type="datetime1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4" descr="fullwhite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00" t="22836" r="19124" b="21991"/>
          <a:stretch>
            <a:fillRect/>
          </a:stretch>
        </p:blipFill>
        <p:spPr bwMode="auto">
          <a:xfrm>
            <a:off x="111126" y="155533"/>
            <a:ext cx="1069823" cy="90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743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821" y="253729"/>
            <a:ext cx="6706901" cy="77114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8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7"/>
            <a:ext cx="2057400" cy="365125"/>
          </a:xfrm>
        </p:spPr>
        <p:txBody>
          <a:bodyPr/>
          <a:lstStyle/>
          <a:p>
            <a:fld id="{7B5EE771-4E75-4FDD-9D69-CBFEAD56F58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14" descr="fullwhite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00" t="22836" r="19124" b="21991"/>
          <a:stretch>
            <a:fillRect/>
          </a:stretch>
        </p:blipFill>
        <p:spPr bwMode="auto">
          <a:xfrm>
            <a:off x="111126" y="155533"/>
            <a:ext cx="1069823" cy="90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438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820" y="253727"/>
            <a:ext cx="6706901" cy="77114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8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500" y="1225389"/>
            <a:ext cx="8422618" cy="5202331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B5EE771-4E75-4FDD-9D69-CBFEAD56F58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14" descr="fullwhite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00" t="22836" r="19124" b="21991"/>
          <a:stretch>
            <a:fillRect/>
          </a:stretch>
        </p:blipFill>
        <p:spPr bwMode="auto">
          <a:xfrm>
            <a:off x="111126" y="155533"/>
            <a:ext cx="1069823" cy="90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7880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820" y="253727"/>
            <a:ext cx="6706901" cy="771143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8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B5EE771-4E75-4FDD-9D69-CBFEAD56F58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14" descr="fullwhite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00" t="22836" r="19124" b="21991"/>
          <a:stretch>
            <a:fillRect/>
          </a:stretch>
        </p:blipFill>
        <p:spPr bwMode="auto">
          <a:xfrm>
            <a:off x="111126" y="155533"/>
            <a:ext cx="1069823" cy="90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405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600" b="1">
                <a:solidFill>
                  <a:srgbClr val="800000"/>
                </a:solidFill>
              </a:defRPr>
            </a:lvl1pPr>
          </a:lstStyle>
          <a:p>
            <a:pPr lvl="0" algn="ctr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84C7C-C698-1C42-BA39-09C4706F20DC}" type="datetime1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4" descr="fullwhite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00" t="22836" r="19124" b="21991"/>
          <a:stretch>
            <a:fillRect/>
          </a:stretch>
        </p:blipFill>
        <p:spPr bwMode="auto">
          <a:xfrm>
            <a:off x="111126" y="155533"/>
            <a:ext cx="1069823" cy="90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7808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F955-95F3-DF46-B12C-6442912C0BB7}" type="datetime1">
              <a:rPr lang="en-US" smtClean="0"/>
              <a:t>3/19/19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4" descr="fullwhite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00" t="22836" r="19124" b="21991"/>
          <a:stretch>
            <a:fillRect/>
          </a:stretch>
        </p:blipFill>
        <p:spPr bwMode="auto">
          <a:xfrm>
            <a:off x="111126" y="155533"/>
            <a:ext cx="1069823" cy="90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7867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3BCB6-CBF7-7647-A8FD-3E90BE96C5D9}" type="datetime1">
              <a:rPr lang="en-US" smtClean="0"/>
              <a:t>3/19/19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14" descr="fullwhite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00" t="22836" r="19124" b="21991"/>
          <a:stretch>
            <a:fillRect/>
          </a:stretch>
        </p:blipFill>
        <p:spPr bwMode="auto">
          <a:xfrm>
            <a:off x="111126" y="155533"/>
            <a:ext cx="1069823" cy="90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0673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66E7F-3B4D-C74F-A60E-A87ED3846FB8}" type="datetime1">
              <a:rPr lang="en-US" smtClean="0"/>
              <a:t>3/19/19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4" descr="fullwhite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00" t="22836" r="19124" b="21991"/>
          <a:stretch>
            <a:fillRect/>
          </a:stretch>
        </p:blipFill>
        <p:spPr bwMode="auto">
          <a:xfrm>
            <a:off x="111126" y="155533"/>
            <a:ext cx="1069823" cy="90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098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8F7AF-3476-9E44-8F01-CED0C511DCFE}" type="datetime1">
              <a:rPr lang="en-US" smtClean="0"/>
              <a:t>3/19/19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76085" y="6356351"/>
            <a:ext cx="379183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14" descr="fullwhite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00" t="22836" r="19124" b="21991"/>
          <a:stretch>
            <a:fillRect/>
          </a:stretch>
        </p:blipFill>
        <p:spPr bwMode="auto">
          <a:xfrm>
            <a:off x="111126" y="155533"/>
            <a:ext cx="1069823" cy="90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7991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B7608-9650-5242-978D-58965C307E86}" type="datetime1">
              <a:rPr lang="en-US" smtClean="0"/>
              <a:t>3/19/19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4" descr="fullwhite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00" t="22836" r="19124" b="21991"/>
          <a:stretch>
            <a:fillRect/>
          </a:stretch>
        </p:blipFill>
        <p:spPr bwMode="auto">
          <a:xfrm>
            <a:off x="111126" y="155533"/>
            <a:ext cx="1069823" cy="90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2105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E4CFE-74F0-6049-BE8D-19811248ED62}" type="datetime1">
              <a:rPr lang="en-US" smtClean="0"/>
              <a:t>3/19/19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4" descr="fullwhite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00" t="22836" r="19124" b="21991"/>
          <a:stretch>
            <a:fillRect/>
          </a:stretch>
        </p:blipFill>
        <p:spPr bwMode="auto">
          <a:xfrm>
            <a:off x="111126" y="155533"/>
            <a:ext cx="1069823" cy="90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283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E5F05-2F53-8043-92F3-AAD16ACD9406}" type="datetime1">
              <a:rPr lang="en-US" smtClean="0"/>
              <a:t>3/19/19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EE771-4E75-4FDD-9D69-CBFEAD56F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4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Lucida Grande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50000"/>
        <a:buFont typeface="Wingdings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emf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tags" Target="../tags/tag2.xml"/><Relationship Id="rId16" Type="http://schemas.openxmlformats.org/officeDocument/2006/relationships/image" Target="../media/image40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5.png"/><Relationship Id="rId5" Type="http://schemas.openxmlformats.org/officeDocument/2006/relationships/tags" Target="../tags/tag5.xml"/><Relationship Id="rId15" Type="http://schemas.openxmlformats.org/officeDocument/2006/relationships/image" Target="../media/image39.png"/><Relationship Id="rId10" Type="http://schemas.openxmlformats.org/officeDocument/2006/relationships/slideLayout" Target="../slideLayouts/slideLayout13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6.emf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rsHelicopter0040.png">
            <a:extLst>
              <a:ext uri="{FF2B5EF4-FFF2-40B4-BE49-F238E27FC236}">
                <a16:creationId xmlns:a16="http://schemas.microsoft.com/office/drawing/2014/main" id="{1D9FCB9D-3081-4E4F-B908-CD9609E27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11" y="-16769"/>
            <a:ext cx="9145311" cy="5152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5901083"/>
            <a:ext cx="858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0000"/>
                </a:solidFill>
              </a:rPr>
              <a:t>Håvard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Fjær</a:t>
            </a:r>
            <a:r>
              <a:rPr lang="en-US" sz="1600" b="1" dirty="0">
                <a:solidFill>
                  <a:srgbClr val="000000"/>
                </a:solidFill>
              </a:rPr>
              <a:t> Grip – Mars Helicopter Flight Control &amp; Aerodynamics Lead</a:t>
            </a:r>
          </a:p>
          <a:p>
            <a:r>
              <a:rPr lang="en-US" sz="1600" b="1" dirty="0"/>
              <a:t>Jet Propulsion Laboratory, California Institute of Technology</a:t>
            </a:r>
          </a:p>
        </p:txBody>
      </p:sp>
      <p:pic>
        <p:nvPicPr>
          <p:cNvPr id="8" name="Picture 7" descr="NASA Trio Use w White Bk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3964" y="-500152"/>
            <a:ext cx="4407294" cy="2609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633056"/>
            <a:ext cx="90235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Copyright 2019 California Institute of Technology. Government sponsorship acknowledged.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2793151"/>
            <a:ext cx="8779070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Mars Helicopter</a:t>
            </a:r>
          </a:p>
          <a:p>
            <a:r>
              <a:rPr lang="en-US" sz="4000" dirty="0">
                <a:solidFill>
                  <a:schemeClr val="bg1"/>
                </a:solidFill>
              </a:rPr>
              <a:t>Technology Demonstration on </a:t>
            </a:r>
            <a:r>
              <a:rPr lang="en-US" sz="4000" i="1" dirty="0">
                <a:solidFill>
                  <a:schemeClr val="bg1"/>
                </a:solidFill>
              </a:rPr>
              <a:t>Mars 2020</a:t>
            </a:r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FISO Telecon 03-20-2019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6964" y="5126911"/>
            <a:ext cx="9137036" cy="7583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ts val="2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ts val="2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ts val="2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ts val="2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800" b="1" dirty="0">
                <a:solidFill>
                  <a:schemeClr val="bg1"/>
                </a:solidFill>
              </a:rPr>
              <a:t>Joint effort of </a:t>
            </a:r>
            <a:r>
              <a:rPr lang="en-US" sz="1800" b="1" i="1" dirty="0">
                <a:solidFill>
                  <a:schemeClr val="bg1"/>
                </a:solidFill>
              </a:rPr>
              <a:t>Jet Propulsion Laboratory</a:t>
            </a:r>
            <a:r>
              <a:rPr lang="en-US" sz="1800" b="1" dirty="0">
                <a:solidFill>
                  <a:schemeClr val="bg1"/>
                </a:solidFill>
              </a:rPr>
              <a:t>, </a:t>
            </a:r>
            <a:r>
              <a:rPr lang="en-US" sz="1800" b="1" i="1" dirty="0">
                <a:solidFill>
                  <a:schemeClr val="bg1"/>
                </a:solidFill>
              </a:rPr>
              <a:t>NASA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i="1" dirty="0">
                <a:solidFill>
                  <a:schemeClr val="bg1"/>
                </a:solidFill>
              </a:rPr>
              <a:t>Ames Research Center</a:t>
            </a:r>
            <a:r>
              <a:rPr lang="en-US" sz="1800" b="1" dirty="0">
                <a:solidFill>
                  <a:schemeClr val="bg1"/>
                </a:solidFill>
              </a:rPr>
              <a:t>,</a:t>
            </a:r>
            <a:br>
              <a:rPr lang="en-US" sz="1800" b="1" dirty="0">
                <a:solidFill>
                  <a:schemeClr val="bg1"/>
                </a:solidFill>
              </a:rPr>
            </a:br>
            <a:r>
              <a:rPr lang="en-US" sz="1800" b="1" i="1" dirty="0">
                <a:solidFill>
                  <a:schemeClr val="bg1"/>
                </a:solidFill>
              </a:rPr>
              <a:t>NASA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i="1" dirty="0">
                <a:solidFill>
                  <a:schemeClr val="bg1"/>
                </a:solidFill>
              </a:rPr>
              <a:t>Langley Research Center,</a:t>
            </a:r>
            <a:r>
              <a:rPr lang="en-US" sz="1800" b="1" dirty="0">
                <a:solidFill>
                  <a:schemeClr val="bg1"/>
                </a:solidFill>
              </a:rPr>
              <a:t> and </a:t>
            </a:r>
            <a:r>
              <a:rPr lang="en-US" sz="1800" b="1" i="1" dirty="0" err="1">
                <a:solidFill>
                  <a:schemeClr val="bg1"/>
                </a:solidFill>
              </a:rPr>
              <a:t>AeroVironment</a:t>
            </a:r>
            <a:endParaRPr lang="en-US" sz="1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73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293854" y="2629003"/>
            <a:ext cx="8697745" cy="1455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2" algn="ctr" defTabSz="914400">
              <a:spcBef>
                <a:spcPct val="0"/>
              </a:spcBef>
            </a:pPr>
            <a:r>
              <a:rPr lang="en-US" sz="4000" i="1" dirty="0">
                <a:solidFill>
                  <a:srgbClr val="948A54"/>
                </a:solidFill>
                <a:latin typeface="Calibri"/>
                <a:cs typeface="Calibri"/>
              </a:rPr>
              <a:t>Question: Can helicopter flight be achieved on Mars?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E6B376-3CF7-D947-8581-3615E10FB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B5EE771-4E75-4FDD-9D69-CBFEAD56F58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788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994834" y="116713"/>
            <a:ext cx="7611533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0" dirty="0">
                <a:solidFill>
                  <a:srgbClr val="800000"/>
                </a:solidFill>
                <a:latin typeface="Calibri"/>
                <a:cs typeface="Calibri"/>
              </a:rPr>
              <a:t>Early Test in Mars Atmosphere (2014)</a:t>
            </a:r>
          </a:p>
        </p:txBody>
      </p:sp>
      <p:pic>
        <p:nvPicPr>
          <p:cNvPr id="4" name="earlytest.mp4">
            <a:hlinkClick r:id="" action="ppaction://media"/>
            <a:extLst>
              <a:ext uri="{FF2B5EF4-FFF2-40B4-BE49-F238E27FC236}">
                <a16:creationId xmlns:a16="http://schemas.microsoft.com/office/drawing/2014/main" id="{CA9E8689-B1B7-7E41-A872-E69D84C099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78985"/>
            <a:ext cx="9144000" cy="51435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23287-261F-8148-908D-3702D691B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3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293854" y="2629003"/>
            <a:ext cx="8697745" cy="1455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2" algn="ctr" defTabSz="914400">
              <a:spcBef>
                <a:spcPct val="0"/>
              </a:spcBef>
            </a:pPr>
            <a:r>
              <a:rPr lang="en-US" sz="4000" i="1" dirty="0">
                <a:solidFill>
                  <a:srgbClr val="948A54"/>
                </a:solidFill>
                <a:latin typeface="Calibri"/>
                <a:cs typeface="Calibri"/>
              </a:rPr>
              <a:t>Question: Can </a:t>
            </a:r>
            <a:r>
              <a:rPr lang="en-US" sz="4000" b="1" i="1" dirty="0">
                <a:solidFill>
                  <a:srgbClr val="948A54"/>
                </a:solidFill>
                <a:latin typeface="Calibri"/>
                <a:cs typeface="Calibri"/>
              </a:rPr>
              <a:t>controlled</a:t>
            </a:r>
            <a:r>
              <a:rPr lang="en-US" sz="4000" i="1" dirty="0">
                <a:solidFill>
                  <a:srgbClr val="948A54"/>
                </a:solidFill>
                <a:latin typeface="Calibri"/>
                <a:cs typeface="Calibri"/>
              </a:rPr>
              <a:t> helicopter flight be achieved on Mars?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B47C96-0F45-D342-B965-8473A3158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B5EE771-4E75-4FDD-9D69-CBFEAD56F5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44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341DB-4EFC-0D4C-B0EB-2ACE5D29F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20" y="253727"/>
            <a:ext cx="7515467" cy="771143"/>
          </a:xfrm>
        </p:spPr>
        <p:txBody>
          <a:bodyPr>
            <a:normAutofit/>
          </a:bodyPr>
          <a:lstStyle/>
          <a:p>
            <a:r>
              <a:rPr lang="en-US" dirty="0"/>
              <a:t>Controlled-Flight Demonstration Effort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9D1113-8717-4F4F-B0EA-DEB01BDC2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04" y="1199440"/>
            <a:ext cx="7924705" cy="5202331"/>
          </a:xfrm>
        </p:spPr>
        <p:txBody>
          <a:bodyPr/>
          <a:lstStyle/>
          <a:p>
            <a:r>
              <a:rPr lang="en-US" sz="2600" dirty="0"/>
              <a:t>Eight-month effort in 2015-2016 to demonstrate controlled flight in Mars atmosphere with full-size rotor</a:t>
            </a:r>
          </a:p>
          <a:p>
            <a:r>
              <a:rPr lang="en-US" sz="2600" dirty="0"/>
              <a:t>Driven heavily by flight dynamics modeling</a:t>
            </a:r>
          </a:p>
          <a:p>
            <a:r>
              <a:rPr lang="en-US" sz="2600" dirty="0"/>
              <a:t>Key insight: helicopter must be built for controllability</a:t>
            </a:r>
          </a:p>
          <a:p>
            <a:pPr marL="457200" lvl="1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23" name="phugoid_chamber_v4.mp4">
            <a:hlinkClick r:id="" action="ppaction://media"/>
            <a:extLst>
              <a:ext uri="{FF2B5EF4-FFF2-40B4-BE49-F238E27FC236}">
                <a16:creationId xmlns:a16="http://schemas.microsoft.com/office/drawing/2014/main" id="{4B46990E-5A0C-F24A-BB6C-231393329C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560" t="31470" r="8862" b="18727"/>
          <a:stretch/>
        </p:blipFill>
        <p:spPr>
          <a:xfrm>
            <a:off x="1937591" y="3284967"/>
            <a:ext cx="4917729" cy="311680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9D608D-03BB-2041-B5C2-B0EA45C21C79}"/>
              </a:ext>
            </a:extLst>
          </p:cNvPr>
          <p:cNvSpPr txBox="1"/>
          <p:nvPr/>
        </p:nvSpPr>
        <p:spPr>
          <a:xfrm>
            <a:off x="2644632" y="6402986"/>
            <a:ext cx="3514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Early model of open-loop response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AFCB75-05DC-3944-AB1B-E192FB462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92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124030" y="311316"/>
            <a:ext cx="7453654" cy="63532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0" dirty="0">
                <a:latin typeface="Calibri"/>
                <a:cs typeface="Calibri"/>
              </a:rPr>
              <a:t>Helicopter is Controlled with Variable Pitch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01893" y="3681594"/>
            <a:ext cx="3855581" cy="373095"/>
            <a:chOff x="301893" y="3681594"/>
            <a:chExt cx="3855581" cy="373095"/>
          </a:xfrm>
        </p:grpSpPr>
        <p:sp>
          <p:nvSpPr>
            <p:cNvPr id="12" name="TextBox 11"/>
            <p:cNvSpPr txBox="1"/>
            <p:nvPr/>
          </p:nvSpPr>
          <p:spPr>
            <a:xfrm>
              <a:off x="301893" y="3685357"/>
              <a:ext cx="1644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Increased pitch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734113" y="3681594"/>
              <a:ext cx="14233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Increased lift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998745" y="3893572"/>
              <a:ext cx="614197" cy="0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4949941" y="1818087"/>
            <a:ext cx="4059392" cy="4224420"/>
            <a:chOff x="5241423" y="2244922"/>
            <a:chExt cx="4059392" cy="4224420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1460" y="3314197"/>
              <a:ext cx="2422642" cy="3155145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5557332" y="2244922"/>
              <a:ext cx="374348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Pitch controlled with servos</a:t>
              </a:r>
            </a:p>
            <a:p>
              <a:pPr algn="ctr"/>
              <a:r>
                <a:rPr lang="en-US" sz="2400" b="1" dirty="0"/>
                <a:t>that move </a:t>
              </a:r>
              <a:r>
                <a:rPr lang="en-US" sz="2400" b="1" i="1" dirty="0" err="1"/>
                <a:t>swashplates</a:t>
              </a:r>
              <a:endParaRPr lang="en-US" sz="2400" b="1" i="1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243294" y="4052620"/>
              <a:ext cx="725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</a:rPr>
                <a:t>Servo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8192775" y="4382874"/>
              <a:ext cx="239433" cy="145748"/>
            </a:xfrm>
            <a:prstGeom prst="straightConnector1">
              <a:avLst/>
            </a:prstGeom>
            <a:ln w="28575" cmpd="sng"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5241423" y="4215431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FF0000"/>
                  </a:solidFill>
                </a:rPr>
                <a:t>Swashplate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flipV="1">
              <a:off x="6585864" y="4351642"/>
              <a:ext cx="732460" cy="69116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242028" y="1708510"/>
            <a:ext cx="4392485" cy="1461264"/>
            <a:chOff x="242028" y="1708510"/>
            <a:chExt cx="4392485" cy="1461264"/>
          </a:xfrm>
        </p:grpSpPr>
        <p:sp>
          <p:nvSpPr>
            <p:cNvPr id="67" name="Freeform 66"/>
            <p:cNvSpPr/>
            <p:nvPr/>
          </p:nvSpPr>
          <p:spPr>
            <a:xfrm rot="21292876" flipH="1">
              <a:off x="242028" y="2444381"/>
              <a:ext cx="2883311" cy="376675"/>
            </a:xfrm>
            <a:custGeom>
              <a:avLst/>
              <a:gdLst>
                <a:gd name="connsiteX0" fmla="*/ 1797674 w 1797761"/>
                <a:gd name="connsiteY0" fmla="*/ 177649 h 234859"/>
                <a:gd name="connsiteX1" fmla="*/ 1242756 w 1797761"/>
                <a:gd name="connsiteY1" fmla="*/ 51788 h 234859"/>
                <a:gd name="connsiteX2" fmla="*/ 682116 w 1797761"/>
                <a:gd name="connsiteY2" fmla="*/ 299 h 234859"/>
                <a:gd name="connsiteX3" fmla="*/ 275939 w 1797761"/>
                <a:gd name="connsiteY3" fmla="*/ 34625 h 234859"/>
                <a:gd name="connsiteX4" fmla="*/ 58548 w 1797761"/>
                <a:gd name="connsiteY4" fmla="*/ 114718 h 234859"/>
                <a:gd name="connsiteX5" fmla="*/ 1340 w 1797761"/>
                <a:gd name="connsiteY5" fmla="*/ 183370 h 234859"/>
                <a:gd name="connsiteX6" fmla="*/ 98594 w 1797761"/>
                <a:gd name="connsiteY6" fmla="*/ 223417 h 234859"/>
                <a:gd name="connsiteX7" fmla="*/ 293101 w 1797761"/>
                <a:gd name="connsiteY7" fmla="*/ 234859 h 234859"/>
                <a:gd name="connsiteX8" fmla="*/ 602025 w 1797761"/>
                <a:gd name="connsiteY8" fmla="*/ 217696 h 234859"/>
                <a:gd name="connsiteX9" fmla="*/ 1202710 w 1797761"/>
                <a:gd name="connsiteY9" fmla="*/ 189091 h 234859"/>
                <a:gd name="connsiteX10" fmla="*/ 1797674 w 1797761"/>
                <a:gd name="connsiteY10" fmla="*/ 177649 h 23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7761" h="234859">
                  <a:moveTo>
                    <a:pt x="1797674" y="177649"/>
                  </a:moveTo>
                  <a:cubicBezTo>
                    <a:pt x="1804348" y="154765"/>
                    <a:pt x="1428682" y="81346"/>
                    <a:pt x="1242756" y="51788"/>
                  </a:cubicBezTo>
                  <a:cubicBezTo>
                    <a:pt x="1056830" y="22230"/>
                    <a:pt x="843252" y="3159"/>
                    <a:pt x="682116" y="299"/>
                  </a:cubicBezTo>
                  <a:cubicBezTo>
                    <a:pt x="520980" y="-2561"/>
                    <a:pt x="379867" y="15555"/>
                    <a:pt x="275939" y="34625"/>
                  </a:cubicBezTo>
                  <a:cubicBezTo>
                    <a:pt x="172011" y="53695"/>
                    <a:pt x="104314" y="89927"/>
                    <a:pt x="58548" y="114718"/>
                  </a:cubicBezTo>
                  <a:cubicBezTo>
                    <a:pt x="12781" y="139509"/>
                    <a:pt x="-5334" y="165253"/>
                    <a:pt x="1340" y="183370"/>
                  </a:cubicBezTo>
                  <a:cubicBezTo>
                    <a:pt x="8014" y="201487"/>
                    <a:pt x="49967" y="214836"/>
                    <a:pt x="98594" y="223417"/>
                  </a:cubicBezTo>
                  <a:cubicBezTo>
                    <a:pt x="147221" y="231998"/>
                    <a:pt x="209196" y="235812"/>
                    <a:pt x="293101" y="234859"/>
                  </a:cubicBezTo>
                  <a:cubicBezTo>
                    <a:pt x="377006" y="233906"/>
                    <a:pt x="602025" y="217696"/>
                    <a:pt x="602025" y="217696"/>
                  </a:cubicBezTo>
                  <a:lnTo>
                    <a:pt x="1202710" y="189091"/>
                  </a:lnTo>
                  <a:cubicBezTo>
                    <a:pt x="1403892" y="182417"/>
                    <a:pt x="1791000" y="200533"/>
                    <a:pt x="1797674" y="17764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143863" y="2040470"/>
              <a:ext cx="1490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Relative wind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825579" y="1708510"/>
              <a:ext cx="485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Lift</a:t>
              </a:r>
            </a:p>
          </p:txBody>
        </p:sp>
        <p:sp>
          <p:nvSpPr>
            <p:cNvPr id="79" name="Right Arrow 78"/>
            <p:cNvSpPr/>
            <p:nvPr/>
          </p:nvSpPr>
          <p:spPr>
            <a:xfrm rot="10800000">
              <a:off x="3305770" y="2450824"/>
              <a:ext cx="1048996" cy="224693"/>
            </a:xfrm>
            <a:prstGeom prst="rightArrow">
              <a:avLst/>
            </a:prstGeom>
            <a:solidFill>
              <a:srgbClr val="4F81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ight Arrow 80"/>
            <p:cNvSpPr/>
            <p:nvPr/>
          </p:nvSpPr>
          <p:spPr>
            <a:xfrm rot="16200000">
              <a:off x="1808372" y="2204458"/>
              <a:ext cx="572964" cy="22419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42904" y="2800442"/>
              <a:ext cx="15139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Airfoil section</a:t>
              </a:r>
            </a:p>
          </p:txBody>
        </p:sp>
        <p:sp>
          <p:nvSpPr>
            <p:cNvPr id="30" name="Right Arrow 29"/>
            <p:cNvSpPr/>
            <p:nvPr/>
          </p:nvSpPr>
          <p:spPr>
            <a:xfrm rot="10800000">
              <a:off x="1691408" y="2431903"/>
              <a:ext cx="409379" cy="224190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135162" y="213800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Drag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31968" y="4604384"/>
            <a:ext cx="4350845" cy="1492286"/>
            <a:chOff x="331968" y="4604384"/>
            <a:chExt cx="4350845" cy="1492286"/>
          </a:xfrm>
        </p:grpSpPr>
        <p:sp>
          <p:nvSpPr>
            <p:cNvPr id="73" name="Freeform 72"/>
            <p:cNvSpPr/>
            <p:nvPr/>
          </p:nvSpPr>
          <p:spPr>
            <a:xfrm rot="20440633" flipH="1">
              <a:off x="331968" y="5719995"/>
              <a:ext cx="2883311" cy="376675"/>
            </a:xfrm>
            <a:custGeom>
              <a:avLst/>
              <a:gdLst>
                <a:gd name="connsiteX0" fmla="*/ 1797674 w 1797761"/>
                <a:gd name="connsiteY0" fmla="*/ 177649 h 234859"/>
                <a:gd name="connsiteX1" fmla="*/ 1242756 w 1797761"/>
                <a:gd name="connsiteY1" fmla="*/ 51788 h 234859"/>
                <a:gd name="connsiteX2" fmla="*/ 682116 w 1797761"/>
                <a:gd name="connsiteY2" fmla="*/ 299 h 234859"/>
                <a:gd name="connsiteX3" fmla="*/ 275939 w 1797761"/>
                <a:gd name="connsiteY3" fmla="*/ 34625 h 234859"/>
                <a:gd name="connsiteX4" fmla="*/ 58548 w 1797761"/>
                <a:gd name="connsiteY4" fmla="*/ 114718 h 234859"/>
                <a:gd name="connsiteX5" fmla="*/ 1340 w 1797761"/>
                <a:gd name="connsiteY5" fmla="*/ 183370 h 234859"/>
                <a:gd name="connsiteX6" fmla="*/ 98594 w 1797761"/>
                <a:gd name="connsiteY6" fmla="*/ 223417 h 234859"/>
                <a:gd name="connsiteX7" fmla="*/ 293101 w 1797761"/>
                <a:gd name="connsiteY7" fmla="*/ 234859 h 234859"/>
                <a:gd name="connsiteX8" fmla="*/ 602025 w 1797761"/>
                <a:gd name="connsiteY8" fmla="*/ 217696 h 234859"/>
                <a:gd name="connsiteX9" fmla="*/ 1202710 w 1797761"/>
                <a:gd name="connsiteY9" fmla="*/ 189091 h 234859"/>
                <a:gd name="connsiteX10" fmla="*/ 1797674 w 1797761"/>
                <a:gd name="connsiteY10" fmla="*/ 177649 h 23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7761" h="234859">
                  <a:moveTo>
                    <a:pt x="1797674" y="177649"/>
                  </a:moveTo>
                  <a:cubicBezTo>
                    <a:pt x="1804348" y="154765"/>
                    <a:pt x="1428682" y="81346"/>
                    <a:pt x="1242756" y="51788"/>
                  </a:cubicBezTo>
                  <a:cubicBezTo>
                    <a:pt x="1056830" y="22230"/>
                    <a:pt x="843252" y="3159"/>
                    <a:pt x="682116" y="299"/>
                  </a:cubicBezTo>
                  <a:cubicBezTo>
                    <a:pt x="520980" y="-2561"/>
                    <a:pt x="379867" y="15555"/>
                    <a:pt x="275939" y="34625"/>
                  </a:cubicBezTo>
                  <a:cubicBezTo>
                    <a:pt x="172011" y="53695"/>
                    <a:pt x="104314" y="89927"/>
                    <a:pt x="58548" y="114718"/>
                  </a:cubicBezTo>
                  <a:cubicBezTo>
                    <a:pt x="12781" y="139509"/>
                    <a:pt x="-5334" y="165253"/>
                    <a:pt x="1340" y="183370"/>
                  </a:cubicBezTo>
                  <a:cubicBezTo>
                    <a:pt x="8014" y="201487"/>
                    <a:pt x="49967" y="214836"/>
                    <a:pt x="98594" y="223417"/>
                  </a:cubicBezTo>
                  <a:cubicBezTo>
                    <a:pt x="147221" y="231998"/>
                    <a:pt x="209196" y="235812"/>
                    <a:pt x="293101" y="234859"/>
                  </a:cubicBezTo>
                  <a:cubicBezTo>
                    <a:pt x="377006" y="233906"/>
                    <a:pt x="602025" y="217696"/>
                    <a:pt x="602025" y="217696"/>
                  </a:cubicBezTo>
                  <a:lnTo>
                    <a:pt x="1202710" y="189091"/>
                  </a:lnTo>
                  <a:cubicBezTo>
                    <a:pt x="1403892" y="182417"/>
                    <a:pt x="1791000" y="200533"/>
                    <a:pt x="1797674" y="17764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ight Arrow 79"/>
            <p:cNvSpPr/>
            <p:nvPr/>
          </p:nvSpPr>
          <p:spPr>
            <a:xfrm rot="10800000">
              <a:off x="3305770" y="5705611"/>
              <a:ext cx="1048996" cy="224693"/>
            </a:xfrm>
            <a:prstGeom prst="rightArrow">
              <a:avLst/>
            </a:prstGeom>
            <a:solidFill>
              <a:srgbClr val="4F81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ight Arrow 81"/>
            <p:cNvSpPr/>
            <p:nvPr/>
          </p:nvSpPr>
          <p:spPr>
            <a:xfrm rot="16200000">
              <a:off x="1565090" y="5157834"/>
              <a:ext cx="1059527" cy="238352"/>
            </a:xfrm>
            <a:prstGeom prst="rightArrow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491552" y="4604384"/>
              <a:ext cx="485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Lift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192163" y="5253593"/>
              <a:ext cx="14906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Relative wind</a:t>
              </a:r>
            </a:p>
          </p:txBody>
        </p:sp>
        <p:sp>
          <p:nvSpPr>
            <p:cNvPr id="32" name="Right Arrow 31"/>
            <p:cNvSpPr/>
            <p:nvPr/>
          </p:nvSpPr>
          <p:spPr>
            <a:xfrm rot="10800000">
              <a:off x="1431635" y="5638078"/>
              <a:ext cx="717642" cy="224190"/>
            </a:xfrm>
            <a:prstGeom prst="rightArrow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35425" y="5361492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Drag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FF5244-7D5D-3748-950F-B9AF3B1F4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131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642376" y="297642"/>
            <a:ext cx="5878285" cy="63532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Types of Pitch Variation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434500" y="1285864"/>
            <a:ext cx="8422618" cy="52023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50000"/>
              <a:buFont typeface="Wingdings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32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/>
              <a:t>Collective control</a:t>
            </a:r>
          </a:p>
          <a:p>
            <a:r>
              <a:rPr lang="en-US" sz="3200" dirty="0"/>
              <a:t>Changes </a:t>
            </a:r>
            <a:r>
              <a:rPr lang="en-US" sz="3200" i="1" dirty="0"/>
              <a:t>average</a:t>
            </a:r>
            <a:r>
              <a:rPr lang="en-US" sz="3200" dirty="0"/>
              <a:t> blade pitch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/>
              <a:t>Cyclic control</a:t>
            </a:r>
          </a:p>
          <a:p>
            <a:r>
              <a:rPr lang="en-US" sz="3200" dirty="0"/>
              <a:t>Changes blade pitch </a:t>
            </a:r>
            <a:r>
              <a:rPr lang="en-US" sz="3200" i="1" dirty="0"/>
              <a:t>periodically</a:t>
            </a:r>
            <a:endParaRPr lang="en-US" sz="3200" dirty="0"/>
          </a:p>
          <a:p>
            <a:r>
              <a:rPr lang="en-US" sz="3200" dirty="0"/>
              <a:t>Increases lift on one side</a:t>
            </a:r>
          </a:p>
          <a:p>
            <a:r>
              <a:rPr lang="en-US" sz="3200" dirty="0"/>
              <a:t>Decreases lift on other side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695931" y="4129361"/>
            <a:ext cx="2164359" cy="2238418"/>
            <a:chOff x="6289008" y="3471334"/>
            <a:chExt cx="2783060" cy="2878292"/>
          </a:xfrm>
        </p:grpSpPr>
        <p:sp>
          <p:nvSpPr>
            <p:cNvPr id="28" name="Freeform 27"/>
            <p:cNvSpPr/>
            <p:nvPr/>
          </p:nvSpPr>
          <p:spPr>
            <a:xfrm rot="5400000">
              <a:off x="7573354" y="5474742"/>
              <a:ext cx="141214" cy="588934"/>
            </a:xfrm>
            <a:custGeom>
              <a:avLst/>
              <a:gdLst>
                <a:gd name="connsiteX0" fmla="*/ 23197 w 237770"/>
                <a:gd name="connsiteY0" fmla="*/ 0 h 991623"/>
                <a:gd name="connsiteX1" fmla="*/ 0 w 237770"/>
                <a:gd name="connsiteY1" fmla="*/ 991623 h 991623"/>
                <a:gd name="connsiteX2" fmla="*/ 214573 w 237770"/>
                <a:gd name="connsiteY2" fmla="*/ 991623 h 991623"/>
                <a:gd name="connsiteX3" fmla="*/ 237770 w 237770"/>
                <a:gd name="connsiteY3" fmla="*/ 5799 h 991623"/>
                <a:gd name="connsiteX4" fmla="*/ 23197 w 237770"/>
                <a:gd name="connsiteY4" fmla="*/ 0 h 991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770" h="991623">
                  <a:moveTo>
                    <a:pt x="23197" y="0"/>
                  </a:moveTo>
                  <a:lnTo>
                    <a:pt x="0" y="991623"/>
                  </a:lnTo>
                  <a:lnTo>
                    <a:pt x="214573" y="991623"/>
                  </a:lnTo>
                  <a:lnTo>
                    <a:pt x="237770" y="5799"/>
                  </a:lnTo>
                  <a:lnTo>
                    <a:pt x="23197" y="0"/>
                  </a:lnTo>
                  <a:close/>
                </a:path>
              </a:pathLst>
            </a:custGeom>
            <a:solidFill>
              <a:srgbClr val="5D80FF"/>
            </a:solidFill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 rot="5400000">
              <a:off x="6285834" y="4606775"/>
              <a:ext cx="2757686" cy="486804"/>
            </a:xfrm>
            <a:custGeom>
              <a:avLst/>
              <a:gdLst>
                <a:gd name="connsiteX0" fmla="*/ 1436775 w 4620585"/>
                <a:gd name="connsiteY0" fmla="*/ 6889 h 819662"/>
                <a:gd name="connsiteX1" fmla="*/ 949636 w 4620585"/>
                <a:gd name="connsiteY1" fmla="*/ 12688 h 819662"/>
                <a:gd name="connsiteX2" fmla="*/ 387107 w 4620585"/>
                <a:gd name="connsiteY2" fmla="*/ 122869 h 819662"/>
                <a:gd name="connsiteX3" fmla="*/ 39150 w 4620585"/>
                <a:gd name="connsiteY3" fmla="*/ 291039 h 819662"/>
                <a:gd name="connsiteX4" fmla="*/ 10154 w 4620585"/>
                <a:gd name="connsiteY4" fmla="*/ 424415 h 819662"/>
                <a:gd name="connsiteX5" fmla="*/ 56548 w 4620585"/>
                <a:gd name="connsiteY5" fmla="*/ 517198 h 819662"/>
                <a:gd name="connsiteX6" fmla="*/ 468296 w 4620585"/>
                <a:gd name="connsiteY6" fmla="*/ 696966 h 819662"/>
                <a:gd name="connsiteX7" fmla="*/ 1025026 w 4620585"/>
                <a:gd name="connsiteY7" fmla="*/ 795549 h 819662"/>
                <a:gd name="connsiteX8" fmla="*/ 1512165 w 4620585"/>
                <a:gd name="connsiteY8" fmla="*/ 812946 h 819662"/>
                <a:gd name="connsiteX9" fmla="*/ 2399454 w 4620585"/>
                <a:gd name="connsiteY9" fmla="*/ 702765 h 819662"/>
                <a:gd name="connsiteX10" fmla="*/ 2985180 w 4620585"/>
                <a:gd name="connsiteY10" fmla="*/ 615781 h 819662"/>
                <a:gd name="connsiteX11" fmla="*/ 3338935 w 4620585"/>
                <a:gd name="connsiteY11" fmla="*/ 580987 h 819662"/>
                <a:gd name="connsiteX12" fmla="*/ 3744884 w 4620585"/>
                <a:gd name="connsiteY12" fmla="*/ 528796 h 819662"/>
                <a:gd name="connsiteX13" fmla="*/ 4232023 w 4620585"/>
                <a:gd name="connsiteY13" fmla="*/ 499801 h 819662"/>
                <a:gd name="connsiteX14" fmla="*/ 4620574 w 4620585"/>
                <a:gd name="connsiteY14" fmla="*/ 459209 h 819662"/>
                <a:gd name="connsiteX15" fmla="*/ 4220425 w 4620585"/>
                <a:gd name="connsiteY15" fmla="*/ 412817 h 819662"/>
                <a:gd name="connsiteX16" fmla="*/ 3605702 w 4620585"/>
                <a:gd name="connsiteY16" fmla="*/ 343229 h 819662"/>
                <a:gd name="connsiteX17" fmla="*/ 2759008 w 4620585"/>
                <a:gd name="connsiteY17" fmla="*/ 227250 h 819662"/>
                <a:gd name="connsiteX18" fmla="*/ 2277669 w 4620585"/>
                <a:gd name="connsiteY18" fmla="*/ 117070 h 819662"/>
                <a:gd name="connsiteX19" fmla="*/ 1715140 w 4620585"/>
                <a:gd name="connsiteY19" fmla="*/ 41683 h 819662"/>
                <a:gd name="connsiteX20" fmla="*/ 1436775 w 4620585"/>
                <a:gd name="connsiteY20" fmla="*/ 6889 h 819662"/>
                <a:gd name="connsiteX0" fmla="*/ 1459462 w 4643272"/>
                <a:gd name="connsiteY0" fmla="*/ 6889 h 819662"/>
                <a:gd name="connsiteX1" fmla="*/ 972323 w 4643272"/>
                <a:gd name="connsiteY1" fmla="*/ 12688 h 819662"/>
                <a:gd name="connsiteX2" fmla="*/ 409794 w 4643272"/>
                <a:gd name="connsiteY2" fmla="*/ 122869 h 819662"/>
                <a:gd name="connsiteX3" fmla="*/ 61837 w 4643272"/>
                <a:gd name="connsiteY3" fmla="*/ 291039 h 819662"/>
                <a:gd name="connsiteX4" fmla="*/ 1383 w 4643272"/>
                <a:gd name="connsiteY4" fmla="*/ 392959 h 819662"/>
                <a:gd name="connsiteX5" fmla="*/ 79235 w 4643272"/>
                <a:gd name="connsiteY5" fmla="*/ 517198 h 819662"/>
                <a:gd name="connsiteX6" fmla="*/ 490983 w 4643272"/>
                <a:gd name="connsiteY6" fmla="*/ 696966 h 819662"/>
                <a:gd name="connsiteX7" fmla="*/ 1047713 w 4643272"/>
                <a:gd name="connsiteY7" fmla="*/ 795549 h 819662"/>
                <a:gd name="connsiteX8" fmla="*/ 1534852 w 4643272"/>
                <a:gd name="connsiteY8" fmla="*/ 812946 h 819662"/>
                <a:gd name="connsiteX9" fmla="*/ 2422141 w 4643272"/>
                <a:gd name="connsiteY9" fmla="*/ 702765 h 819662"/>
                <a:gd name="connsiteX10" fmla="*/ 3007867 w 4643272"/>
                <a:gd name="connsiteY10" fmla="*/ 615781 h 819662"/>
                <a:gd name="connsiteX11" fmla="*/ 3361622 w 4643272"/>
                <a:gd name="connsiteY11" fmla="*/ 580987 h 819662"/>
                <a:gd name="connsiteX12" fmla="*/ 3767571 w 4643272"/>
                <a:gd name="connsiteY12" fmla="*/ 528796 h 819662"/>
                <a:gd name="connsiteX13" fmla="*/ 4254710 w 4643272"/>
                <a:gd name="connsiteY13" fmla="*/ 499801 h 819662"/>
                <a:gd name="connsiteX14" fmla="*/ 4643261 w 4643272"/>
                <a:gd name="connsiteY14" fmla="*/ 459209 h 819662"/>
                <a:gd name="connsiteX15" fmla="*/ 4243112 w 4643272"/>
                <a:gd name="connsiteY15" fmla="*/ 412817 h 819662"/>
                <a:gd name="connsiteX16" fmla="*/ 3628389 w 4643272"/>
                <a:gd name="connsiteY16" fmla="*/ 343229 h 819662"/>
                <a:gd name="connsiteX17" fmla="*/ 2781695 w 4643272"/>
                <a:gd name="connsiteY17" fmla="*/ 227250 h 819662"/>
                <a:gd name="connsiteX18" fmla="*/ 2300356 w 4643272"/>
                <a:gd name="connsiteY18" fmla="*/ 117070 h 819662"/>
                <a:gd name="connsiteX19" fmla="*/ 1737827 w 4643272"/>
                <a:gd name="connsiteY19" fmla="*/ 41683 h 819662"/>
                <a:gd name="connsiteX20" fmla="*/ 1459462 w 4643272"/>
                <a:gd name="connsiteY20" fmla="*/ 6889 h 8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43272" h="819662">
                  <a:moveTo>
                    <a:pt x="1459462" y="6889"/>
                  </a:moveTo>
                  <a:cubicBezTo>
                    <a:pt x="1303365" y="123"/>
                    <a:pt x="1147268" y="-6642"/>
                    <a:pt x="972323" y="12688"/>
                  </a:cubicBezTo>
                  <a:cubicBezTo>
                    <a:pt x="797378" y="32018"/>
                    <a:pt x="561542" y="76477"/>
                    <a:pt x="409794" y="122869"/>
                  </a:cubicBezTo>
                  <a:cubicBezTo>
                    <a:pt x="258046" y="169261"/>
                    <a:pt x="129906" y="246024"/>
                    <a:pt x="61837" y="291039"/>
                  </a:cubicBezTo>
                  <a:cubicBezTo>
                    <a:pt x="-6232" y="336054"/>
                    <a:pt x="-1517" y="355266"/>
                    <a:pt x="1383" y="392959"/>
                  </a:cubicBezTo>
                  <a:cubicBezTo>
                    <a:pt x="4283" y="430652"/>
                    <a:pt x="-2365" y="466530"/>
                    <a:pt x="79235" y="517198"/>
                  </a:cubicBezTo>
                  <a:cubicBezTo>
                    <a:pt x="160835" y="567866"/>
                    <a:pt x="329570" y="650574"/>
                    <a:pt x="490983" y="696966"/>
                  </a:cubicBezTo>
                  <a:cubicBezTo>
                    <a:pt x="652396" y="743358"/>
                    <a:pt x="873735" y="776219"/>
                    <a:pt x="1047713" y="795549"/>
                  </a:cubicBezTo>
                  <a:cubicBezTo>
                    <a:pt x="1221691" y="814879"/>
                    <a:pt x="1305781" y="828410"/>
                    <a:pt x="1534852" y="812946"/>
                  </a:cubicBezTo>
                  <a:cubicBezTo>
                    <a:pt x="1763923" y="797482"/>
                    <a:pt x="2176639" y="735626"/>
                    <a:pt x="2422141" y="702765"/>
                  </a:cubicBezTo>
                  <a:cubicBezTo>
                    <a:pt x="2667644" y="669904"/>
                    <a:pt x="2851287" y="636077"/>
                    <a:pt x="3007867" y="615781"/>
                  </a:cubicBezTo>
                  <a:cubicBezTo>
                    <a:pt x="3164447" y="595485"/>
                    <a:pt x="3235005" y="595484"/>
                    <a:pt x="3361622" y="580987"/>
                  </a:cubicBezTo>
                  <a:cubicBezTo>
                    <a:pt x="3488239" y="566490"/>
                    <a:pt x="3618723" y="542327"/>
                    <a:pt x="3767571" y="528796"/>
                  </a:cubicBezTo>
                  <a:cubicBezTo>
                    <a:pt x="3916419" y="515265"/>
                    <a:pt x="4108762" y="511399"/>
                    <a:pt x="4254710" y="499801"/>
                  </a:cubicBezTo>
                  <a:cubicBezTo>
                    <a:pt x="4400658" y="488203"/>
                    <a:pt x="4645194" y="473706"/>
                    <a:pt x="4643261" y="459209"/>
                  </a:cubicBezTo>
                  <a:cubicBezTo>
                    <a:pt x="4641328" y="444712"/>
                    <a:pt x="4243112" y="412817"/>
                    <a:pt x="4243112" y="412817"/>
                  </a:cubicBezTo>
                  <a:lnTo>
                    <a:pt x="3628389" y="343229"/>
                  </a:lnTo>
                  <a:cubicBezTo>
                    <a:pt x="3384820" y="312301"/>
                    <a:pt x="3003034" y="264943"/>
                    <a:pt x="2781695" y="227250"/>
                  </a:cubicBezTo>
                  <a:cubicBezTo>
                    <a:pt x="2560356" y="189557"/>
                    <a:pt x="2474334" y="147998"/>
                    <a:pt x="2300356" y="117070"/>
                  </a:cubicBezTo>
                  <a:cubicBezTo>
                    <a:pt x="2126378" y="86142"/>
                    <a:pt x="1737827" y="41683"/>
                    <a:pt x="1737827" y="41683"/>
                  </a:cubicBezTo>
                  <a:lnTo>
                    <a:pt x="1459462" y="6889"/>
                  </a:lnTo>
                  <a:close/>
                </a:path>
              </a:pathLst>
            </a:custGeom>
            <a:solidFill>
              <a:srgbClr val="5D80FF"/>
            </a:solidFill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 rot="5400000">
              <a:off x="7625630" y="6096058"/>
              <a:ext cx="119956" cy="57966"/>
            </a:xfrm>
            <a:custGeom>
              <a:avLst/>
              <a:gdLst>
                <a:gd name="connsiteX0" fmla="*/ 3488 w 201976"/>
                <a:gd name="connsiteY0" fmla="*/ 75431 h 97601"/>
                <a:gd name="connsiteX1" fmla="*/ 200663 w 201976"/>
                <a:gd name="connsiteY1" fmla="*/ 92828 h 97601"/>
                <a:gd name="connsiteX2" fmla="*/ 84678 w 201976"/>
                <a:gd name="connsiteY2" fmla="*/ 44 h 97601"/>
                <a:gd name="connsiteX3" fmla="*/ 3488 w 201976"/>
                <a:gd name="connsiteY3" fmla="*/ 75431 h 9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976" h="97601">
                  <a:moveTo>
                    <a:pt x="3488" y="75431"/>
                  </a:moveTo>
                  <a:cubicBezTo>
                    <a:pt x="22819" y="90895"/>
                    <a:pt x="187131" y="105392"/>
                    <a:pt x="200663" y="92828"/>
                  </a:cubicBezTo>
                  <a:cubicBezTo>
                    <a:pt x="214195" y="80264"/>
                    <a:pt x="119474" y="1977"/>
                    <a:pt x="84678" y="44"/>
                  </a:cubicBezTo>
                  <a:cubicBezTo>
                    <a:pt x="49882" y="-1889"/>
                    <a:pt x="-15843" y="59967"/>
                    <a:pt x="3488" y="75431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 rot="16200000">
              <a:off x="7615437" y="5983711"/>
              <a:ext cx="244541" cy="20663"/>
            </a:xfrm>
            <a:custGeom>
              <a:avLst/>
              <a:gdLst>
                <a:gd name="connsiteX0" fmla="*/ 0 w 411748"/>
                <a:gd name="connsiteY0" fmla="*/ 0 h 34793"/>
                <a:gd name="connsiteX1" fmla="*/ 411748 w 411748"/>
                <a:gd name="connsiteY1" fmla="*/ 0 h 34793"/>
                <a:gd name="connsiteX2" fmla="*/ 411748 w 411748"/>
                <a:gd name="connsiteY2" fmla="*/ 34793 h 34793"/>
                <a:gd name="connsiteX3" fmla="*/ 0 w 411748"/>
                <a:gd name="connsiteY3" fmla="*/ 0 h 3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748" h="34793">
                  <a:moveTo>
                    <a:pt x="0" y="0"/>
                  </a:moveTo>
                  <a:lnTo>
                    <a:pt x="411748" y="0"/>
                  </a:lnTo>
                  <a:lnTo>
                    <a:pt x="411748" y="347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 rot="13381108">
              <a:off x="6774261" y="3567332"/>
              <a:ext cx="1796935" cy="1664444"/>
              <a:chOff x="6370986" y="1583117"/>
              <a:chExt cx="1673322" cy="1549950"/>
            </a:xfrm>
          </p:grpSpPr>
          <p:sp>
            <p:nvSpPr>
              <p:cNvPr id="37" name="Freeform 36"/>
              <p:cNvSpPr/>
              <p:nvPr/>
            </p:nvSpPr>
            <p:spPr>
              <a:xfrm>
                <a:off x="7203992" y="1583117"/>
                <a:ext cx="840316" cy="782543"/>
              </a:xfrm>
              <a:custGeom>
                <a:avLst/>
                <a:gdLst>
                  <a:gd name="connsiteX0" fmla="*/ 0 w 1531007"/>
                  <a:gd name="connsiteY0" fmla="*/ 1356958 h 1409148"/>
                  <a:gd name="connsiteX1" fmla="*/ 1426620 w 1531007"/>
                  <a:gd name="connsiteY1" fmla="*/ 0 h 1409148"/>
                  <a:gd name="connsiteX2" fmla="*/ 1531007 w 1531007"/>
                  <a:gd name="connsiteY2" fmla="*/ 110180 h 1409148"/>
                  <a:gd name="connsiteX3" fmla="*/ 69591 w 1531007"/>
                  <a:gd name="connsiteY3" fmla="*/ 1409148 h 1409148"/>
                  <a:gd name="connsiteX4" fmla="*/ 0 w 1531007"/>
                  <a:gd name="connsiteY4" fmla="*/ 1356958 h 1409148"/>
                  <a:gd name="connsiteX0" fmla="*/ 0 w 1531007"/>
                  <a:gd name="connsiteY0" fmla="*/ 1356958 h 1432344"/>
                  <a:gd name="connsiteX1" fmla="*/ 1426620 w 1531007"/>
                  <a:gd name="connsiteY1" fmla="*/ 0 h 1432344"/>
                  <a:gd name="connsiteX2" fmla="*/ 1531007 w 1531007"/>
                  <a:gd name="connsiteY2" fmla="*/ 110180 h 1432344"/>
                  <a:gd name="connsiteX3" fmla="*/ 40595 w 1531007"/>
                  <a:gd name="connsiteY3" fmla="*/ 1432344 h 1432344"/>
                  <a:gd name="connsiteX4" fmla="*/ 0 w 1531007"/>
                  <a:gd name="connsiteY4" fmla="*/ 1356958 h 1432344"/>
                  <a:gd name="connsiteX0" fmla="*/ 0 w 1531007"/>
                  <a:gd name="connsiteY0" fmla="*/ 1356958 h 1414947"/>
                  <a:gd name="connsiteX1" fmla="*/ 1426620 w 1531007"/>
                  <a:gd name="connsiteY1" fmla="*/ 0 h 1414947"/>
                  <a:gd name="connsiteX2" fmla="*/ 1531007 w 1531007"/>
                  <a:gd name="connsiteY2" fmla="*/ 110180 h 1414947"/>
                  <a:gd name="connsiteX3" fmla="*/ 40595 w 1531007"/>
                  <a:gd name="connsiteY3" fmla="*/ 1414947 h 1414947"/>
                  <a:gd name="connsiteX4" fmla="*/ 0 w 1531007"/>
                  <a:gd name="connsiteY4" fmla="*/ 1356958 h 1414947"/>
                  <a:gd name="connsiteX0" fmla="*/ 0 w 1519409"/>
                  <a:gd name="connsiteY0" fmla="*/ 1374355 h 1414947"/>
                  <a:gd name="connsiteX1" fmla="*/ 1415022 w 1519409"/>
                  <a:gd name="connsiteY1" fmla="*/ 0 h 1414947"/>
                  <a:gd name="connsiteX2" fmla="*/ 1519409 w 1519409"/>
                  <a:gd name="connsiteY2" fmla="*/ 110180 h 1414947"/>
                  <a:gd name="connsiteX3" fmla="*/ 28997 w 1519409"/>
                  <a:gd name="connsiteY3" fmla="*/ 1414947 h 1414947"/>
                  <a:gd name="connsiteX4" fmla="*/ 0 w 1519409"/>
                  <a:gd name="connsiteY4" fmla="*/ 1374355 h 1414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9409" h="1414947">
                    <a:moveTo>
                      <a:pt x="0" y="1374355"/>
                    </a:moveTo>
                    <a:lnTo>
                      <a:pt x="1415022" y="0"/>
                    </a:lnTo>
                    <a:lnTo>
                      <a:pt x="1519409" y="110180"/>
                    </a:lnTo>
                    <a:lnTo>
                      <a:pt x="28997" y="1414947"/>
                    </a:lnTo>
                    <a:lnTo>
                      <a:pt x="0" y="1374355"/>
                    </a:lnTo>
                    <a:close/>
                  </a:path>
                </a:pathLst>
              </a:custGeom>
              <a:solidFill>
                <a:schemeClr val="tx1">
                  <a:alpha val="51000"/>
                </a:schemeClr>
              </a:solidFill>
              <a:ln w="1905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7"/>
              <p:cNvSpPr/>
              <p:nvPr/>
            </p:nvSpPr>
            <p:spPr>
              <a:xfrm rot="10800000">
                <a:off x="6370986" y="2350524"/>
                <a:ext cx="840316" cy="782543"/>
              </a:xfrm>
              <a:custGeom>
                <a:avLst/>
                <a:gdLst>
                  <a:gd name="connsiteX0" fmla="*/ 0 w 1531007"/>
                  <a:gd name="connsiteY0" fmla="*/ 1356958 h 1409148"/>
                  <a:gd name="connsiteX1" fmla="*/ 1426620 w 1531007"/>
                  <a:gd name="connsiteY1" fmla="*/ 0 h 1409148"/>
                  <a:gd name="connsiteX2" fmla="*/ 1531007 w 1531007"/>
                  <a:gd name="connsiteY2" fmla="*/ 110180 h 1409148"/>
                  <a:gd name="connsiteX3" fmla="*/ 69591 w 1531007"/>
                  <a:gd name="connsiteY3" fmla="*/ 1409148 h 1409148"/>
                  <a:gd name="connsiteX4" fmla="*/ 0 w 1531007"/>
                  <a:gd name="connsiteY4" fmla="*/ 1356958 h 1409148"/>
                  <a:gd name="connsiteX0" fmla="*/ 0 w 1531007"/>
                  <a:gd name="connsiteY0" fmla="*/ 1356958 h 1432344"/>
                  <a:gd name="connsiteX1" fmla="*/ 1426620 w 1531007"/>
                  <a:gd name="connsiteY1" fmla="*/ 0 h 1432344"/>
                  <a:gd name="connsiteX2" fmla="*/ 1531007 w 1531007"/>
                  <a:gd name="connsiteY2" fmla="*/ 110180 h 1432344"/>
                  <a:gd name="connsiteX3" fmla="*/ 40595 w 1531007"/>
                  <a:gd name="connsiteY3" fmla="*/ 1432344 h 1432344"/>
                  <a:gd name="connsiteX4" fmla="*/ 0 w 1531007"/>
                  <a:gd name="connsiteY4" fmla="*/ 1356958 h 1432344"/>
                  <a:gd name="connsiteX0" fmla="*/ 0 w 1531007"/>
                  <a:gd name="connsiteY0" fmla="*/ 1356958 h 1414947"/>
                  <a:gd name="connsiteX1" fmla="*/ 1426620 w 1531007"/>
                  <a:gd name="connsiteY1" fmla="*/ 0 h 1414947"/>
                  <a:gd name="connsiteX2" fmla="*/ 1531007 w 1531007"/>
                  <a:gd name="connsiteY2" fmla="*/ 110180 h 1414947"/>
                  <a:gd name="connsiteX3" fmla="*/ 40595 w 1531007"/>
                  <a:gd name="connsiteY3" fmla="*/ 1414947 h 1414947"/>
                  <a:gd name="connsiteX4" fmla="*/ 0 w 1531007"/>
                  <a:gd name="connsiteY4" fmla="*/ 1356958 h 1414947"/>
                  <a:gd name="connsiteX0" fmla="*/ 0 w 1519409"/>
                  <a:gd name="connsiteY0" fmla="*/ 1374355 h 1414947"/>
                  <a:gd name="connsiteX1" fmla="*/ 1415022 w 1519409"/>
                  <a:gd name="connsiteY1" fmla="*/ 0 h 1414947"/>
                  <a:gd name="connsiteX2" fmla="*/ 1519409 w 1519409"/>
                  <a:gd name="connsiteY2" fmla="*/ 110180 h 1414947"/>
                  <a:gd name="connsiteX3" fmla="*/ 28997 w 1519409"/>
                  <a:gd name="connsiteY3" fmla="*/ 1414947 h 1414947"/>
                  <a:gd name="connsiteX4" fmla="*/ 0 w 1519409"/>
                  <a:gd name="connsiteY4" fmla="*/ 1374355 h 1414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9409" h="1414947">
                    <a:moveTo>
                      <a:pt x="0" y="1374355"/>
                    </a:moveTo>
                    <a:lnTo>
                      <a:pt x="1415022" y="0"/>
                    </a:lnTo>
                    <a:lnTo>
                      <a:pt x="1519409" y="110180"/>
                    </a:lnTo>
                    <a:lnTo>
                      <a:pt x="28997" y="1414947"/>
                    </a:lnTo>
                    <a:lnTo>
                      <a:pt x="0" y="1374355"/>
                    </a:lnTo>
                    <a:close/>
                  </a:path>
                </a:pathLst>
              </a:custGeom>
              <a:solidFill>
                <a:schemeClr val="tx1">
                  <a:alpha val="51000"/>
                </a:schemeClr>
              </a:solidFill>
              <a:ln w="1905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/>
            <p:cNvSpPr/>
            <p:nvPr/>
          </p:nvSpPr>
          <p:spPr>
            <a:xfrm rot="5400000">
              <a:off x="7604354" y="4334679"/>
              <a:ext cx="127430" cy="127430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 rot="16200000" flipH="1">
              <a:off x="7611371" y="6217024"/>
              <a:ext cx="244541" cy="20663"/>
            </a:xfrm>
            <a:custGeom>
              <a:avLst/>
              <a:gdLst>
                <a:gd name="connsiteX0" fmla="*/ 0 w 411748"/>
                <a:gd name="connsiteY0" fmla="*/ 0 h 34793"/>
                <a:gd name="connsiteX1" fmla="*/ 411748 w 411748"/>
                <a:gd name="connsiteY1" fmla="*/ 0 h 34793"/>
                <a:gd name="connsiteX2" fmla="*/ 411748 w 411748"/>
                <a:gd name="connsiteY2" fmla="*/ 34793 h 34793"/>
                <a:gd name="connsiteX3" fmla="*/ 0 w 411748"/>
                <a:gd name="connsiteY3" fmla="*/ 0 h 3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748" h="34793">
                  <a:moveTo>
                    <a:pt x="0" y="0"/>
                  </a:moveTo>
                  <a:lnTo>
                    <a:pt x="411748" y="0"/>
                  </a:lnTo>
                  <a:lnTo>
                    <a:pt x="411748" y="347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54565" y="4863232"/>
              <a:ext cx="1017503" cy="395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8000"/>
                  </a:solidFill>
                </a:rPr>
                <a:t>Pitch up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289008" y="4863583"/>
              <a:ext cx="1313628" cy="395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Pitch down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757606" y="1427275"/>
            <a:ext cx="2134137" cy="2238418"/>
            <a:chOff x="6343424" y="3471334"/>
            <a:chExt cx="2744202" cy="2878292"/>
          </a:xfrm>
        </p:grpSpPr>
        <p:sp>
          <p:nvSpPr>
            <p:cNvPr id="40" name="Freeform 39"/>
            <p:cNvSpPr/>
            <p:nvPr/>
          </p:nvSpPr>
          <p:spPr>
            <a:xfrm rot="5400000">
              <a:off x="7573354" y="5474742"/>
              <a:ext cx="141214" cy="588934"/>
            </a:xfrm>
            <a:custGeom>
              <a:avLst/>
              <a:gdLst>
                <a:gd name="connsiteX0" fmla="*/ 23197 w 237770"/>
                <a:gd name="connsiteY0" fmla="*/ 0 h 991623"/>
                <a:gd name="connsiteX1" fmla="*/ 0 w 237770"/>
                <a:gd name="connsiteY1" fmla="*/ 991623 h 991623"/>
                <a:gd name="connsiteX2" fmla="*/ 214573 w 237770"/>
                <a:gd name="connsiteY2" fmla="*/ 991623 h 991623"/>
                <a:gd name="connsiteX3" fmla="*/ 237770 w 237770"/>
                <a:gd name="connsiteY3" fmla="*/ 5799 h 991623"/>
                <a:gd name="connsiteX4" fmla="*/ 23197 w 237770"/>
                <a:gd name="connsiteY4" fmla="*/ 0 h 991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770" h="991623">
                  <a:moveTo>
                    <a:pt x="23197" y="0"/>
                  </a:moveTo>
                  <a:lnTo>
                    <a:pt x="0" y="991623"/>
                  </a:lnTo>
                  <a:lnTo>
                    <a:pt x="214573" y="991623"/>
                  </a:lnTo>
                  <a:lnTo>
                    <a:pt x="237770" y="5799"/>
                  </a:lnTo>
                  <a:lnTo>
                    <a:pt x="23197" y="0"/>
                  </a:lnTo>
                  <a:close/>
                </a:path>
              </a:pathLst>
            </a:custGeom>
            <a:solidFill>
              <a:srgbClr val="5D80FF"/>
            </a:solidFill>
            <a:ln w="127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 rot="5400000">
              <a:off x="6285834" y="4606775"/>
              <a:ext cx="2757686" cy="486804"/>
            </a:xfrm>
            <a:custGeom>
              <a:avLst/>
              <a:gdLst>
                <a:gd name="connsiteX0" fmla="*/ 1436775 w 4620585"/>
                <a:gd name="connsiteY0" fmla="*/ 6889 h 819662"/>
                <a:gd name="connsiteX1" fmla="*/ 949636 w 4620585"/>
                <a:gd name="connsiteY1" fmla="*/ 12688 h 819662"/>
                <a:gd name="connsiteX2" fmla="*/ 387107 w 4620585"/>
                <a:gd name="connsiteY2" fmla="*/ 122869 h 819662"/>
                <a:gd name="connsiteX3" fmla="*/ 39150 w 4620585"/>
                <a:gd name="connsiteY3" fmla="*/ 291039 h 819662"/>
                <a:gd name="connsiteX4" fmla="*/ 10154 w 4620585"/>
                <a:gd name="connsiteY4" fmla="*/ 424415 h 819662"/>
                <a:gd name="connsiteX5" fmla="*/ 56548 w 4620585"/>
                <a:gd name="connsiteY5" fmla="*/ 517198 h 819662"/>
                <a:gd name="connsiteX6" fmla="*/ 468296 w 4620585"/>
                <a:gd name="connsiteY6" fmla="*/ 696966 h 819662"/>
                <a:gd name="connsiteX7" fmla="*/ 1025026 w 4620585"/>
                <a:gd name="connsiteY7" fmla="*/ 795549 h 819662"/>
                <a:gd name="connsiteX8" fmla="*/ 1512165 w 4620585"/>
                <a:gd name="connsiteY8" fmla="*/ 812946 h 819662"/>
                <a:gd name="connsiteX9" fmla="*/ 2399454 w 4620585"/>
                <a:gd name="connsiteY9" fmla="*/ 702765 h 819662"/>
                <a:gd name="connsiteX10" fmla="*/ 2985180 w 4620585"/>
                <a:gd name="connsiteY10" fmla="*/ 615781 h 819662"/>
                <a:gd name="connsiteX11" fmla="*/ 3338935 w 4620585"/>
                <a:gd name="connsiteY11" fmla="*/ 580987 h 819662"/>
                <a:gd name="connsiteX12" fmla="*/ 3744884 w 4620585"/>
                <a:gd name="connsiteY12" fmla="*/ 528796 h 819662"/>
                <a:gd name="connsiteX13" fmla="*/ 4232023 w 4620585"/>
                <a:gd name="connsiteY13" fmla="*/ 499801 h 819662"/>
                <a:gd name="connsiteX14" fmla="*/ 4620574 w 4620585"/>
                <a:gd name="connsiteY14" fmla="*/ 459209 h 819662"/>
                <a:gd name="connsiteX15" fmla="*/ 4220425 w 4620585"/>
                <a:gd name="connsiteY15" fmla="*/ 412817 h 819662"/>
                <a:gd name="connsiteX16" fmla="*/ 3605702 w 4620585"/>
                <a:gd name="connsiteY16" fmla="*/ 343229 h 819662"/>
                <a:gd name="connsiteX17" fmla="*/ 2759008 w 4620585"/>
                <a:gd name="connsiteY17" fmla="*/ 227250 h 819662"/>
                <a:gd name="connsiteX18" fmla="*/ 2277669 w 4620585"/>
                <a:gd name="connsiteY18" fmla="*/ 117070 h 819662"/>
                <a:gd name="connsiteX19" fmla="*/ 1715140 w 4620585"/>
                <a:gd name="connsiteY19" fmla="*/ 41683 h 819662"/>
                <a:gd name="connsiteX20" fmla="*/ 1436775 w 4620585"/>
                <a:gd name="connsiteY20" fmla="*/ 6889 h 819662"/>
                <a:gd name="connsiteX0" fmla="*/ 1459462 w 4643272"/>
                <a:gd name="connsiteY0" fmla="*/ 6889 h 819662"/>
                <a:gd name="connsiteX1" fmla="*/ 972323 w 4643272"/>
                <a:gd name="connsiteY1" fmla="*/ 12688 h 819662"/>
                <a:gd name="connsiteX2" fmla="*/ 409794 w 4643272"/>
                <a:gd name="connsiteY2" fmla="*/ 122869 h 819662"/>
                <a:gd name="connsiteX3" fmla="*/ 61837 w 4643272"/>
                <a:gd name="connsiteY3" fmla="*/ 291039 h 819662"/>
                <a:gd name="connsiteX4" fmla="*/ 1383 w 4643272"/>
                <a:gd name="connsiteY4" fmla="*/ 392959 h 819662"/>
                <a:gd name="connsiteX5" fmla="*/ 79235 w 4643272"/>
                <a:gd name="connsiteY5" fmla="*/ 517198 h 819662"/>
                <a:gd name="connsiteX6" fmla="*/ 490983 w 4643272"/>
                <a:gd name="connsiteY6" fmla="*/ 696966 h 819662"/>
                <a:gd name="connsiteX7" fmla="*/ 1047713 w 4643272"/>
                <a:gd name="connsiteY7" fmla="*/ 795549 h 819662"/>
                <a:gd name="connsiteX8" fmla="*/ 1534852 w 4643272"/>
                <a:gd name="connsiteY8" fmla="*/ 812946 h 819662"/>
                <a:gd name="connsiteX9" fmla="*/ 2422141 w 4643272"/>
                <a:gd name="connsiteY9" fmla="*/ 702765 h 819662"/>
                <a:gd name="connsiteX10" fmla="*/ 3007867 w 4643272"/>
                <a:gd name="connsiteY10" fmla="*/ 615781 h 819662"/>
                <a:gd name="connsiteX11" fmla="*/ 3361622 w 4643272"/>
                <a:gd name="connsiteY11" fmla="*/ 580987 h 819662"/>
                <a:gd name="connsiteX12" fmla="*/ 3767571 w 4643272"/>
                <a:gd name="connsiteY12" fmla="*/ 528796 h 819662"/>
                <a:gd name="connsiteX13" fmla="*/ 4254710 w 4643272"/>
                <a:gd name="connsiteY13" fmla="*/ 499801 h 819662"/>
                <a:gd name="connsiteX14" fmla="*/ 4643261 w 4643272"/>
                <a:gd name="connsiteY14" fmla="*/ 459209 h 819662"/>
                <a:gd name="connsiteX15" fmla="*/ 4243112 w 4643272"/>
                <a:gd name="connsiteY15" fmla="*/ 412817 h 819662"/>
                <a:gd name="connsiteX16" fmla="*/ 3628389 w 4643272"/>
                <a:gd name="connsiteY16" fmla="*/ 343229 h 819662"/>
                <a:gd name="connsiteX17" fmla="*/ 2781695 w 4643272"/>
                <a:gd name="connsiteY17" fmla="*/ 227250 h 819662"/>
                <a:gd name="connsiteX18" fmla="*/ 2300356 w 4643272"/>
                <a:gd name="connsiteY18" fmla="*/ 117070 h 819662"/>
                <a:gd name="connsiteX19" fmla="*/ 1737827 w 4643272"/>
                <a:gd name="connsiteY19" fmla="*/ 41683 h 819662"/>
                <a:gd name="connsiteX20" fmla="*/ 1459462 w 4643272"/>
                <a:gd name="connsiteY20" fmla="*/ 6889 h 8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43272" h="819662">
                  <a:moveTo>
                    <a:pt x="1459462" y="6889"/>
                  </a:moveTo>
                  <a:cubicBezTo>
                    <a:pt x="1303365" y="123"/>
                    <a:pt x="1147268" y="-6642"/>
                    <a:pt x="972323" y="12688"/>
                  </a:cubicBezTo>
                  <a:cubicBezTo>
                    <a:pt x="797378" y="32018"/>
                    <a:pt x="561542" y="76477"/>
                    <a:pt x="409794" y="122869"/>
                  </a:cubicBezTo>
                  <a:cubicBezTo>
                    <a:pt x="258046" y="169261"/>
                    <a:pt x="129906" y="246024"/>
                    <a:pt x="61837" y="291039"/>
                  </a:cubicBezTo>
                  <a:cubicBezTo>
                    <a:pt x="-6232" y="336054"/>
                    <a:pt x="-1517" y="355266"/>
                    <a:pt x="1383" y="392959"/>
                  </a:cubicBezTo>
                  <a:cubicBezTo>
                    <a:pt x="4283" y="430652"/>
                    <a:pt x="-2365" y="466530"/>
                    <a:pt x="79235" y="517198"/>
                  </a:cubicBezTo>
                  <a:cubicBezTo>
                    <a:pt x="160835" y="567866"/>
                    <a:pt x="329570" y="650574"/>
                    <a:pt x="490983" y="696966"/>
                  </a:cubicBezTo>
                  <a:cubicBezTo>
                    <a:pt x="652396" y="743358"/>
                    <a:pt x="873735" y="776219"/>
                    <a:pt x="1047713" y="795549"/>
                  </a:cubicBezTo>
                  <a:cubicBezTo>
                    <a:pt x="1221691" y="814879"/>
                    <a:pt x="1305781" y="828410"/>
                    <a:pt x="1534852" y="812946"/>
                  </a:cubicBezTo>
                  <a:cubicBezTo>
                    <a:pt x="1763923" y="797482"/>
                    <a:pt x="2176639" y="735626"/>
                    <a:pt x="2422141" y="702765"/>
                  </a:cubicBezTo>
                  <a:cubicBezTo>
                    <a:pt x="2667644" y="669904"/>
                    <a:pt x="2851287" y="636077"/>
                    <a:pt x="3007867" y="615781"/>
                  </a:cubicBezTo>
                  <a:cubicBezTo>
                    <a:pt x="3164447" y="595485"/>
                    <a:pt x="3235005" y="595484"/>
                    <a:pt x="3361622" y="580987"/>
                  </a:cubicBezTo>
                  <a:cubicBezTo>
                    <a:pt x="3488239" y="566490"/>
                    <a:pt x="3618723" y="542327"/>
                    <a:pt x="3767571" y="528796"/>
                  </a:cubicBezTo>
                  <a:cubicBezTo>
                    <a:pt x="3916419" y="515265"/>
                    <a:pt x="4108762" y="511399"/>
                    <a:pt x="4254710" y="499801"/>
                  </a:cubicBezTo>
                  <a:cubicBezTo>
                    <a:pt x="4400658" y="488203"/>
                    <a:pt x="4645194" y="473706"/>
                    <a:pt x="4643261" y="459209"/>
                  </a:cubicBezTo>
                  <a:cubicBezTo>
                    <a:pt x="4641328" y="444712"/>
                    <a:pt x="4243112" y="412817"/>
                    <a:pt x="4243112" y="412817"/>
                  </a:cubicBezTo>
                  <a:lnTo>
                    <a:pt x="3628389" y="343229"/>
                  </a:lnTo>
                  <a:cubicBezTo>
                    <a:pt x="3384820" y="312301"/>
                    <a:pt x="3003034" y="264943"/>
                    <a:pt x="2781695" y="227250"/>
                  </a:cubicBezTo>
                  <a:cubicBezTo>
                    <a:pt x="2560356" y="189557"/>
                    <a:pt x="2474334" y="147998"/>
                    <a:pt x="2300356" y="117070"/>
                  </a:cubicBezTo>
                  <a:cubicBezTo>
                    <a:pt x="2126378" y="86142"/>
                    <a:pt x="1737827" y="41683"/>
                    <a:pt x="1737827" y="41683"/>
                  </a:cubicBezTo>
                  <a:lnTo>
                    <a:pt x="1459462" y="6889"/>
                  </a:lnTo>
                  <a:close/>
                </a:path>
              </a:pathLst>
            </a:custGeom>
            <a:solidFill>
              <a:srgbClr val="5D80FF"/>
            </a:solidFill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 rot="5400000">
              <a:off x="7625630" y="6096058"/>
              <a:ext cx="119956" cy="57966"/>
            </a:xfrm>
            <a:custGeom>
              <a:avLst/>
              <a:gdLst>
                <a:gd name="connsiteX0" fmla="*/ 3488 w 201976"/>
                <a:gd name="connsiteY0" fmla="*/ 75431 h 97601"/>
                <a:gd name="connsiteX1" fmla="*/ 200663 w 201976"/>
                <a:gd name="connsiteY1" fmla="*/ 92828 h 97601"/>
                <a:gd name="connsiteX2" fmla="*/ 84678 w 201976"/>
                <a:gd name="connsiteY2" fmla="*/ 44 h 97601"/>
                <a:gd name="connsiteX3" fmla="*/ 3488 w 201976"/>
                <a:gd name="connsiteY3" fmla="*/ 75431 h 9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976" h="97601">
                  <a:moveTo>
                    <a:pt x="3488" y="75431"/>
                  </a:moveTo>
                  <a:cubicBezTo>
                    <a:pt x="22819" y="90895"/>
                    <a:pt x="187131" y="105392"/>
                    <a:pt x="200663" y="92828"/>
                  </a:cubicBezTo>
                  <a:cubicBezTo>
                    <a:pt x="214195" y="80264"/>
                    <a:pt x="119474" y="1977"/>
                    <a:pt x="84678" y="44"/>
                  </a:cubicBezTo>
                  <a:cubicBezTo>
                    <a:pt x="49882" y="-1889"/>
                    <a:pt x="-15843" y="59967"/>
                    <a:pt x="3488" y="75431"/>
                  </a:cubicBezTo>
                  <a:close/>
                </a:path>
              </a:pathLst>
            </a:custGeom>
            <a:solidFill>
              <a:schemeClr val="bg1"/>
            </a:solidFill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 rot="16200000">
              <a:off x="7615437" y="5983711"/>
              <a:ext cx="244541" cy="20663"/>
            </a:xfrm>
            <a:custGeom>
              <a:avLst/>
              <a:gdLst>
                <a:gd name="connsiteX0" fmla="*/ 0 w 411748"/>
                <a:gd name="connsiteY0" fmla="*/ 0 h 34793"/>
                <a:gd name="connsiteX1" fmla="*/ 411748 w 411748"/>
                <a:gd name="connsiteY1" fmla="*/ 0 h 34793"/>
                <a:gd name="connsiteX2" fmla="*/ 411748 w 411748"/>
                <a:gd name="connsiteY2" fmla="*/ 34793 h 34793"/>
                <a:gd name="connsiteX3" fmla="*/ 0 w 411748"/>
                <a:gd name="connsiteY3" fmla="*/ 0 h 3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748" h="34793">
                  <a:moveTo>
                    <a:pt x="0" y="0"/>
                  </a:moveTo>
                  <a:lnTo>
                    <a:pt x="411748" y="0"/>
                  </a:lnTo>
                  <a:lnTo>
                    <a:pt x="411748" y="347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/>
            <p:cNvGrpSpPr/>
            <p:nvPr/>
          </p:nvGrpSpPr>
          <p:grpSpPr>
            <a:xfrm rot="13381108">
              <a:off x="6774257" y="3567331"/>
              <a:ext cx="1796937" cy="1664442"/>
              <a:chOff x="6370985" y="1583117"/>
              <a:chExt cx="1673323" cy="1549948"/>
            </a:xfrm>
          </p:grpSpPr>
          <p:sp>
            <p:nvSpPr>
              <p:cNvPr id="49" name="Freeform 48"/>
              <p:cNvSpPr/>
              <p:nvPr/>
            </p:nvSpPr>
            <p:spPr>
              <a:xfrm>
                <a:off x="7203992" y="1583117"/>
                <a:ext cx="840316" cy="782543"/>
              </a:xfrm>
              <a:custGeom>
                <a:avLst/>
                <a:gdLst>
                  <a:gd name="connsiteX0" fmla="*/ 0 w 1531007"/>
                  <a:gd name="connsiteY0" fmla="*/ 1356958 h 1409148"/>
                  <a:gd name="connsiteX1" fmla="*/ 1426620 w 1531007"/>
                  <a:gd name="connsiteY1" fmla="*/ 0 h 1409148"/>
                  <a:gd name="connsiteX2" fmla="*/ 1531007 w 1531007"/>
                  <a:gd name="connsiteY2" fmla="*/ 110180 h 1409148"/>
                  <a:gd name="connsiteX3" fmla="*/ 69591 w 1531007"/>
                  <a:gd name="connsiteY3" fmla="*/ 1409148 h 1409148"/>
                  <a:gd name="connsiteX4" fmla="*/ 0 w 1531007"/>
                  <a:gd name="connsiteY4" fmla="*/ 1356958 h 1409148"/>
                  <a:gd name="connsiteX0" fmla="*/ 0 w 1531007"/>
                  <a:gd name="connsiteY0" fmla="*/ 1356958 h 1432344"/>
                  <a:gd name="connsiteX1" fmla="*/ 1426620 w 1531007"/>
                  <a:gd name="connsiteY1" fmla="*/ 0 h 1432344"/>
                  <a:gd name="connsiteX2" fmla="*/ 1531007 w 1531007"/>
                  <a:gd name="connsiteY2" fmla="*/ 110180 h 1432344"/>
                  <a:gd name="connsiteX3" fmla="*/ 40595 w 1531007"/>
                  <a:gd name="connsiteY3" fmla="*/ 1432344 h 1432344"/>
                  <a:gd name="connsiteX4" fmla="*/ 0 w 1531007"/>
                  <a:gd name="connsiteY4" fmla="*/ 1356958 h 1432344"/>
                  <a:gd name="connsiteX0" fmla="*/ 0 w 1531007"/>
                  <a:gd name="connsiteY0" fmla="*/ 1356958 h 1414947"/>
                  <a:gd name="connsiteX1" fmla="*/ 1426620 w 1531007"/>
                  <a:gd name="connsiteY1" fmla="*/ 0 h 1414947"/>
                  <a:gd name="connsiteX2" fmla="*/ 1531007 w 1531007"/>
                  <a:gd name="connsiteY2" fmla="*/ 110180 h 1414947"/>
                  <a:gd name="connsiteX3" fmla="*/ 40595 w 1531007"/>
                  <a:gd name="connsiteY3" fmla="*/ 1414947 h 1414947"/>
                  <a:gd name="connsiteX4" fmla="*/ 0 w 1531007"/>
                  <a:gd name="connsiteY4" fmla="*/ 1356958 h 1414947"/>
                  <a:gd name="connsiteX0" fmla="*/ 0 w 1519409"/>
                  <a:gd name="connsiteY0" fmla="*/ 1374355 h 1414947"/>
                  <a:gd name="connsiteX1" fmla="*/ 1415022 w 1519409"/>
                  <a:gd name="connsiteY1" fmla="*/ 0 h 1414947"/>
                  <a:gd name="connsiteX2" fmla="*/ 1519409 w 1519409"/>
                  <a:gd name="connsiteY2" fmla="*/ 110180 h 1414947"/>
                  <a:gd name="connsiteX3" fmla="*/ 28997 w 1519409"/>
                  <a:gd name="connsiteY3" fmla="*/ 1414947 h 1414947"/>
                  <a:gd name="connsiteX4" fmla="*/ 0 w 1519409"/>
                  <a:gd name="connsiteY4" fmla="*/ 1374355 h 1414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9409" h="1414947">
                    <a:moveTo>
                      <a:pt x="0" y="1374355"/>
                    </a:moveTo>
                    <a:lnTo>
                      <a:pt x="1415022" y="0"/>
                    </a:lnTo>
                    <a:lnTo>
                      <a:pt x="1519409" y="110180"/>
                    </a:lnTo>
                    <a:lnTo>
                      <a:pt x="28997" y="1414947"/>
                    </a:lnTo>
                    <a:lnTo>
                      <a:pt x="0" y="1374355"/>
                    </a:lnTo>
                    <a:close/>
                  </a:path>
                </a:pathLst>
              </a:custGeom>
              <a:solidFill>
                <a:schemeClr val="tx1">
                  <a:alpha val="51000"/>
                </a:schemeClr>
              </a:solidFill>
              <a:ln w="1905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>
              <a:xfrm rot="10800000">
                <a:off x="6370985" y="2350522"/>
                <a:ext cx="840315" cy="782543"/>
              </a:xfrm>
              <a:custGeom>
                <a:avLst/>
                <a:gdLst>
                  <a:gd name="connsiteX0" fmla="*/ 0 w 1531007"/>
                  <a:gd name="connsiteY0" fmla="*/ 1356958 h 1409148"/>
                  <a:gd name="connsiteX1" fmla="*/ 1426620 w 1531007"/>
                  <a:gd name="connsiteY1" fmla="*/ 0 h 1409148"/>
                  <a:gd name="connsiteX2" fmla="*/ 1531007 w 1531007"/>
                  <a:gd name="connsiteY2" fmla="*/ 110180 h 1409148"/>
                  <a:gd name="connsiteX3" fmla="*/ 69591 w 1531007"/>
                  <a:gd name="connsiteY3" fmla="*/ 1409148 h 1409148"/>
                  <a:gd name="connsiteX4" fmla="*/ 0 w 1531007"/>
                  <a:gd name="connsiteY4" fmla="*/ 1356958 h 1409148"/>
                  <a:gd name="connsiteX0" fmla="*/ 0 w 1531007"/>
                  <a:gd name="connsiteY0" fmla="*/ 1356958 h 1432344"/>
                  <a:gd name="connsiteX1" fmla="*/ 1426620 w 1531007"/>
                  <a:gd name="connsiteY1" fmla="*/ 0 h 1432344"/>
                  <a:gd name="connsiteX2" fmla="*/ 1531007 w 1531007"/>
                  <a:gd name="connsiteY2" fmla="*/ 110180 h 1432344"/>
                  <a:gd name="connsiteX3" fmla="*/ 40595 w 1531007"/>
                  <a:gd name="connsiteY3" fmla="*/ 1432344 h 1432344"/>
                  <a:gd name="connsiteX4" fmla="*/ 0 w 1531007"/>
                  <a:gd name="connsiteY4" fmla="*/ 1356958 h 1432344"/>
                  <a:gd name="connsiteX0" fmla="*/ 0 w 1531007"/>
                  <a:gd name="connsiteY0" fmla="*/ 1356958 h 1414947"/>
                  <a:gd name="connsiteX1" fmla="*/ 1426620 w 1531007"/>
                  <a:gd name="connsiteY1" fmla="*/ 0 h 1414947"/>
                  <a:gd name="connsiteX2" fmla="*/ 1531007 w 1531007"/>
                  <a:gd name="connsiteY2" fmla="*/ 110180 h 1414947"/>
                  <a:gd name="connsiteX3" fmla="*/ 40595 w 1531007"/>
                  <a:gd name="connsiteY3" fmla="*/ 1414947 h 1414947"/>
                  <a:gd name="connsiteX4" fmla="*/ 0 w 1531007"/>
                  <a:gd name="connsiteY4" fmla="*/ 1356958 h 1414947"/>
                  <a:gd name="connsiteX0" fmla="*/ 0 w 1519409"/>
                  <a:gd name="connsiteY0" fmla="*/ 1374355 h 1414947"/>
                  <a:gd name="connsiteX1" fmla="*/ 1415022 w 1519409"/>
                  <a:gd name="connsiteY1" fmla="*/ 0 h 1414947"/>
                  <a:gd name="connsiteX2" fmla="*/ 1519409 w 1519409"/>
                  <a:gd name="connsiteY2" fmla="*/ 110180 h 1414947"/>
                  <a:gd name="connsiteX3" fmla="*/ 28997 w 1519409"/>
                  <a:gd name="connsiteY3" fmla="*/ 1414947 h 1414947"/>
                  <a:gd name="connsiteX4" fmla="*/ 0 w 1519409"/>
                  <a:gd name="connsiteY4" fmla="*/ 1374355 h 1414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9409" h="1414947">
                    <a:moveTo>
                      <a:pt x="0" y="1374355"/>
                    </a:moveTo>
                    <a:lnTo>
                      <a:pt x="1415022" y="0"/>
                    </a:lnTo>
                    <a:lnTo>
                      <a:pt x="1519409" y="110180"/>
                    </a:lnTo>
                    <a:lnTo>
                      <a:pt x="28997" y="1414947"/>
                    </a:lnTo>
                    <a:lnTo>
                      <a:pt x="0" y="1374355"/>
                    </a:lnTo>
                    <a:close/>
                  </a:path>
                </a:pathLst>
              </a:custGeom>
              <a:solidFill>
                <a:schemeClr val="tx1">
                  <a:alpha val="51000"/>
                </a:schemeClr>
              </a:solidFill>
              <a:ln w="19050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Oval 44"/>
            <p:cNvSpPr/>
            <p:nvPr/>
          </p:nvSpPr>
          <p:spPr>
            <a:xfrm rot="5400000">
              <a:off x="7604354" y="4334679"/>
              <a:ext cx="127430" cy="127430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 rot="16200000" flipH="1">
              <a:off x="7611371" y="6217024"/>
              <a:ext cx="244541" cy="20663"/>
            </a:xfrm>
            <a:custGeom>
              <a:avLst/>
              <a:gdLst>
                <a:gd name="connsiteX0" fmla="*/ 0 w 411748"/>
                <a:gd name="connsiteY0" fmla="*/ 0 h 34793"/>
                <a:gd name="connsiteX1" fmla="*/ 411748 w 411748"/>
                <a:gd name="connsiteY1" fmla="*/ 0 h 34793"/>
                <a:gd name="connsiteX2" fmla="*/ 411748 w 411748"/>
                <a:gd name="connsiteY2" fmla="*/ 34793 h 34793"/>
                <a:gd name="connsiteX3" fmla="*/ 0 w 411748"/>
                <a:gd name="connsiteY3" fmla="*/ 0 h 3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748" h="34793">
                  <a:moveTo>
                    <a:pt x="0" y="0"/>
                  </a:moveTo>
                  <a:lnTo>
                    <a:pt x="411748" y="0"/>
                  </a:lnTo>
                  <a:lnTo>
                    <a:pt x="411748" y="347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070122" y="4956554"/>
              <a:ext cx="1017504" cy="395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8000"/>
                  </a:solidFill>
                </a:rPr>
                <a:t>Pitch up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343424" y="4933571"/>
              <a:ext cx="1017504" cy="395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8000"/>
                  </a:solidFill>
                </a:rPr>
                <a:t>Pitch up</a:t>
              </a:r>
            </a:p>
          </p:txBody>
        </p:sp>
      </p:grpSp>
      <p:pic>
        <p:nvPicPr>
          <p:cNvPr id="52" name="Picture 51" descr="airfoil copy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0" t="36539" r="894" b="34203"/>
          <a:stretch/>
        </p:blipFill>
        <p:spPr>
          <a:xfrm rot="20048863">
            <a:off x="8181151" y="2375887"/>
            <a:ext cx="570796" cy="110228"/>
          </a:xfrm>
          <a:prstGeom prst="rect">
            <a:avLst/>
          </a:prstGeom>
        </p:spPr>
      </p:pic>
      <p:pic>
        <p:nvPicPr>
          <p:cNvPr id="55" name="Picture 54" descr="airfoil copy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0" t="36539" r="894" b="34203"/>
          <a:stretch/>
        </p:blipFill>
        <p:spPr>
          <a:xfrm rot="1560000">
            <a:off x="6854500" y="5013471"/>
            <a:ext cx="570796" cy="110228"/>
          </a:xfrm>
          <a:prstGeom prst="rect">
            <a:avLst/>
          </a:prstGeom>
        </p:spPr>
      </p:pic>
      <p:pic>
        <p:nvPicPr>
          <p:cNvPr id="58" name="Picture 57" descr="airfoil copy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0" t="36539" r="894" b="34203"/>
          <a:stretch/>
        </p:blipFill>
        <p:spPr>
          <a:xfrm rot="20048863">
            <a:off x="6815599" y="2346861"/>
            <a:ext cx="570796" cy="110228"/>
          </a:xfrm>
          <a:prstGeom prst="rect">
            <a:avLst/>
          </a:prstGeom>
        </p:spPr>
      </p:pic>
      <p:pic>
        <p:nvPicPr>
          <p:cNvPr id="61" name="Picture 60" descr="airfoil copy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0" t="36539" r="894" b="34203"/>
          <a:stretch/>
        </p:blipFill>
        <p:spPr>
          <a:xfrm rot="20048863">
            <a:off x="8073503" y="5025954"/>
            <a:ext cx="570796" cy="11022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A2FA7E-5F6F-3A46-B499-F2BF6CE58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671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137871" y="195678"/>
            <a:ext cx="6858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0">
                <a:solidFill>
                  <a:srgbClr val="80000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dirty="0"/>
              <a:t>Coax Control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2632720" y="3297505"/>
            <a:ext cx="0" cy="1221034"/>
          </a:xfrm>
          <a:prstGeom prst="straightConnector1">
            <a:avLst/>
          </a:prstGeom>
          <a:ln w="57150" cmpd="sng"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2806833" y="1321622"/>
            <a:ext cx="2849817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</a:rPr>
              <a:t>Upper/lower collective input in </a:t>
            </a:r>
            <a:r>
              <a:rPr lang="en-US" sz="2400" b="1" i="1" dirty="0">
                <a:solidFill>
                  <a:srgbClr val="000000"/>
                </a:solidFill>
              </a:rPr>
              <a:t>opposite directions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2932764" y="1208031"/>
            <a:ext cx="0" cy="4070156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535920" y="1209403"/>
            <a:ext cx="0" cy="403755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3539695" y="4524196"/>
            <a:ext cx="1456064" cy="547709"/>
            <a:chOff x="4191855" y="4325115"/>
            <a:chExt cx="1456064" cy="547709"/>
          </a:xfrm>
        </p:grpSpPr>
        <p:sp>
          <p:nvSpPr>
            <p:cNvPr id="80" name="Oval 79"/>
            <p:cNvSpPr/>
            <p:nvPr/>
          </p:nvSpPr>
          <p:spPr>
            <a:xfrm>
              <a:off x="4191855" y="4472062"/>
              <a:ext cx="1456064" cy="400762"/>
            </a:xfrm>
            <a:prstGeom prst="ellipse">
              <a:avLst/>
            </a:prstGeom>
            <a:ln w="57150" cmpd="sng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592606" y="4325115"/>
              <a:ext cx="674599" cy="2872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flipV="1">
              <a:off x="4543913" y="4465775"/>
              <a:ext cx="207923" cy="34966"/>
            </a:xfrm>
            <a:prstGeom prst="straightConnector1">
              <a:avLst/>
            </a:prstGeom>
            <a:solidFill>
              <a:schemeClr val="tx1"/>
            </a:solidFill>
            <a:ln w="5715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H="1" flipV="1">
              <a:off x="5115070" y="4467148"/>
              <a:ext cx="207923" cy="34966"/>
            </a:xfrm>
            <a:prstGeom prst="straightConnector1">
              <a:avLst/>
            </a:prstGeom>
            <a:solidFill>
              <a:schemeClr val="tx1"/>
            </a:solidFill>
            <a:ln w="5715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Box 85"/>
          <p:cNvSpPr txBox="1"/>
          <p:nvPr/>
        </p:nvSpPr>
        <p:spPr>
          <a:xfrm>
            <a:off x="5890707" y="1343672"/>
            <a:ext cx="27246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Cyclic input</a:t>
            </a:r>
            <a:endParaRPr lang="en-US" sz="2400" b="1" dirty="0"/>
          </a:p>
        </p:txBody>
      </p:sp>
      <p:grpSp>
        <p:nvGrpSpPr>
          <p:cNvPr id="87" name="Group 86"/>
          <p:cNvGrpSpPr/>
          <p:nvPr/>
        </p:nvGrpSpPr>
        <p:grpSpPr>
          <a:xfrm rot="5400000">
            <a:off x="5740443" y="3019787"/>
            <a:ext cx="2008535" cy="1584443"/>
            <a:chOff x="-379297" y="4953169"/>
            <a:chExt cx="2008535" cy="488899"/>
          </a:xfrm>
        </p:grpSpPr>
        <p:sp>
          <p:nvSpPr>
            <p:cNvPr id="89" name="Oval 88"/>
            <p:cNvSpPr/>
            <p:nvPr/>
          </p:nvSpPr>
          <p:spPr>
            <a:xfrm>
              <a:off x="31746" y="4990188"/>
              <a:ext cx="1456064" cy="451880"/>
            </a:xfrm>
            <a:prstGeom prst="ellipse">
              <a:avLst/>
            </a:prstGeom>
            <a:ln w="57150" cmpd="sng"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-379297" y="4953169"/>
              <a:ext cx="2008535" cy="3067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rot="16200000" flipV="1">
              <a:off x="-2553" y="5223100"/>
              <a:ext cx="52949" cy="37584"/>
            </a:xfrm>
            <a:prstGeom prst="straightConnector1">
              <a:avLst/>
            </a:prstGeom>
            <a:solidFill>
              <a:schemeClr val="tx1"/>
            </a:solidFill>
            <a:ln w="5715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7235568" y="3988487"/>
            <a:ext cx="1709352" cy="1884411"/>
            <a:chOff x="7235568" y="3988487"/>
            <a:chExt cx="1709352" cy="1884411"/>
          </a:xfrm>
        </p:grpSpPr>
        <p:sp>
          <p:nvSpPr>
            <p:cNvPr id="100" name="Right Arrow 99"/>
            <p:cNvSpPr/>
            <p:nvPr/>
          </p:nvSpPr>
          <p:spPr>
            <a:xfrm>
              <a:off x="8148595" y="3988487"/>
              <a:ext cx="755135" cy="233405"/>
            </a:xfrm>
            <a:prstGeom prst="rightArrow">
              <a:avLst/>
            </a:prstGeom>
            <a:solidFill>
              <a:srgbClr val="FFD966"/>
            </a:solidFill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235568" y="4949568"/>
              <a:ext cx="1709352" cy="9233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Tilted helicopter gains forward velocity</a:t>
              </a:r>
            </a:p>
          </p:txBody>
        </p:sp>
      </p:grpSp>
      <p:cxnSp>
        <p:nvCxnSpPr>
          <p:cNvPr id="105" name="Straight Arrow Connector 104"/>
          <p:cNvCxnSpPr/>
          <p:nvPr/>
        </p:nvCxnSpPr>
        <p:spPr>
          <a:xfrm>
            <a:off x="6516802" y="4662621"/>
            <a:ext cx="171599" cy="37584"/>
          </a:xfrm>
          <a:prstGeom prst="straightConnector1">
            <a:avLst/>
          </a:prstGeom>
          <a:solidFill>
            <a:schemeClr val="tx1"/>
          </a:solidFill>
          <a:ln w="5715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89830" y="1341821"/>
            <a:ext cx="2849817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</a:rPr>
              <a:t>Upper/lower collective input in </a:t>
            </a:r>
            <a:r>
              <a:rPr lang="en-US" sz="2400" b="1" i="1" dirty="0">
                <a:solidFill>
                  <a:srgbClr val="000000"/>
                </a:solidFill>
              </a:rPr>
              <a:t>same direction</a:t>
            </a:r>
          </a:p>
        </p:txBody>
      </p:sp>
      <p:pic>
        <p:nvPicPr>
          <p:cNvPr id="26" name="Picture 25" descr="mhs_heli_schematic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70" y="3208037"/>
            <a:ext cx="2329812" cy="1402236"/>
          </a:xfrm>
          <a:prstGeom prst="rect">
            <a:avLst/>
          </a:prstGeom>
        </p:spPr>
      </p:pic>
      <p:pic>
        <p:nvPicPr>
          <p:cNvPr id="28" name="Picture 27" descr="mhs_heli_schematic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475" y="3214693"/>
            <a:ext cx="2329812" cy="1402236"/>
          </a:xfrm>
          <a:prstGeom prst="rect">
            <a:avLst/>
          </a:prstGeom>
        </p:spPr>
      </p:pic>
      <p:pic>
        <p:nvPicPr>
          <p:cNvPr id="29" name="Picture 28" descr="mhs_heli_schematic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64765">
            <a:off x="6396782" y="3304627"/>
            <a:ext cx="2329812" cy="14022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89F19B-5E69-B94B-ADF6-AA3D6C988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322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12" y="123957"/>
            <a:ext cx="7963750" cy="7711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dirty="0">
                <a:latin typeface="Calibri"/>
                <a:cs typeface="Calibri"/>
              </a:rPr>
              <a:t>Flap Dynamics</a:t>
            </a:r>
          </a:p>
        </p:txBody>
      </p:sp>
      <p:pic>
        <p:nvPicPr>
          <p:cNvPr id="9" name="Picture 8" descr="flap_bode_earthonly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77"/>
          <a:stretch/>
        </p:blipFill>
        <p:spPr>
          <a:xfrm>
            <a:off x="4787320" y="2181981"/>
            <a:ext cx="4456289" cy="2988733"/>
          </a:xfrm>
          <a:prstGeom prst="rect">
            <a:avLst/>
          </a:prstGeom>
        </p:spPr>
      </p:pic>
      <p:pic>
        <p:nvPicPr>
          <p:cNvPr id="10" name="Picture 9" descr="flap_bode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77"/>
          <a:stretch/>
        </p:blipFill>
        <p:spPr>
          <a:xfrm>
            <a:off x="4787320" y="2181981"/>
            <a:ext cx="4456289" cy="2988733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338453" y="1024870"/>
            <a:ext cx="8330637" cy="46317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50000"/>
              <a:buFont typeface="Wingdings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Blade flapping similar to</a:t>
            </a:r>
            <a:br>
              <a:rPr lang="en-US" dirty="0"/>
            </a:br>
            <a:r>
              <a:rPr lang="en-US" dirty="0"/>
              <a:t>mass-spring-damper</a:t>
            </a:r>
          </a:p>
          <a:p>
            <a:r>
              <a:rPr lang="en-US" dirty="0"/>
              <a:t>Reduced damping on Mars</a:t>
            </a:r>
            <a:br>
              <a:rPr lang="en-US" dirty="0"/>
            </a:br>
            <a:r>
              <a:rPr lang="en-US" dirty="0"/>
              <a:t>changes response</a:t>
            </a:r>
          </a:p>
          <a:p>
            <a:pPr lvl="1"/>
            <a:r>
              <a:rPr lang="en-US" dirty="0"/>
              <a:t>In particular to periodic</a:t>
            </a:r>
            <a:br>
              <a:rPr lang="en-US" dirty="0"/>
            </a:br>
            <a:r>
              <a:rPr lang="en-US" dirty="0"/>
              <a:t>inputs – cyclic control and</a:t>
            </a:r>
            <a:br>
              <a:rPr lang="en-US" dirty="0"/>
            </a:br>
            <a:r>
              <a:rPr lang="en-US" dirty="0"/>
              <a:t>wind/gusts</a:t>
            </a:r>
          </a:p>
          <a:p>
            <a:r>
              <a:rPr lang="en-US" b="1" i="1" dirty="0"/>
              <a:t>Introduces highly oscillatory</a:t>
            </a:r>
            <a:br>
              <a:rPr lang="en-US" b="1" i="1" dirty="0"/>
            </a:br>
            <a:r>
              <a:rPr lang="en-US" b="1" i="1" dirty="0"/>
              <a:t>modes</a:t>
            </a:r>
          </a:p>
          <a:p>
            <a:pPr lvl="1"/>
            <a:r>
              <a:rPr lang="en-US" dirty="0"/>
              <a:t>Problematic for control</a:t>
            </a:r>
          </a:p>
          <a:p>
            <a:r>
              <a:rPr lang="en-US" b="1" i="1" dirty="0"/>
              <a:t>Mitigation: make rotor very stiff</a:t>
            </a:r>
          </a:p>
          <a:p>
            <a:pPr lvl="1"/>
            <a:r>
              <a:rPr lang="en-US" dirty="0"/>
              <a:t>80-90 Hz rotating flap frequency</a:t>
            </a:r>
          </a:p>
          <a:p>
            <a:pPr lvl="1"/>
            <a:r>
              <a:rPr lang="en-US" dirty="0"/>
              <a:t>Custom blade design using foam core with carbon fiber skin</a:t>
            </a:r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784518" y="2232779"/>
            <a:ext cx="1031329" cy="439410"/>
            <a:chOff x="3073398" y="4038598"/>
            <a:chExt cx="1031329" cy="439410"/>
          </a:xfrm>
        </p:grpSpPr>
        <p:sp>
          <p:nvSpPr>
            <p:cNvPr id="11" name="TextBox 10"/>
            <p:cNvSpPr txBox="1"/>
            <p:nvPr/>
          </p:nvSpPr>
          <p:spPr>
            <a:xfrm>
              <a:off x="3073400" y="4038598"/>
              <a:ext cx="10313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accent1">
                      <a:lumMod val="75000"/>
                    </a:schemeClr>
                  </a:solidFill>
                </a:rPr>
                <a:t>Earth example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073398" y="4216398"/>
              <a:ext cx="4840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chemeClr val="accent6"/>
                  </a:solidFill>
                </a:rPr>
                <a:t>Mars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9BC5035-6B9D-0B4E-B3DB-1E6D8F9AECE6}"/>
              </a:ext>
            </a:extLst>
          </p:cNvPr>
          <p:cNvGrpSpPr/>
          <p:nvPr/>
        </p:nvGrpSpPr>
        <p:grpSpPr>
          <a:xfrm>
            <a:off x="5362222" y="1179146"/>
            <a:ext cx="3636082" cy="424279"/>
            <a:chOff x="641334" y="2054794"/>
            <a:chExt cx="7851306" cy="91613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E1E8582-B946-8E42-82BA-A97BFE4090C6}"/>
                </a:ext>
              </a:extLst>
            </p:cNvPr>
            <p:cNvGrpSpPr/>
            <p:nvPr/>
          </p:nvGrpSpPr>
          <p:grpSpPr>
            <a:xfrm>
              <a:off x="991062" y="2470062"/>
              <a:ext cx="7135788" cy="500869"/>
              <a:chOff x="163998" y="2866314"/>
              <a:chExt cx="5925235" cy="415900"/>
            </a:xfrm>
          </p:grpSpPr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A73BBCEF-D8FB-8A48-996B-9A1A7156E378}"/>
                  </a:ext>
                </a:extLst>
              </p:cNvPr>
              <p:cNvSpPr/>
              <p:nvPr/>
            </p:nvSpPr>
            <p:spPr>
              <a:xfrm rot="21395341">
                <a:off x="3137405" y="2870486"/>
                <a:ext cx="2951828" cy="98582"/>
              </a:xfrm>
              <a:custGeom>
                <a:avLst/>
                <a:gdLst>
                  <a:gd name="connsiteX0" fmla="*/ 0 w 2951828"/>
                  <a:gd name="connsiteY0" fmla="*/ 0 h 98582"/>
                  <a:gd name="connsiteX1" fmla="*/ 2951828 w 2951828"/>
                  <a:gd name="connsiteY1" fmla="*/ 34794 h 98582"/>
                  <a:gd name="connsiteX2" fmla="*/ 2847441 w 2951828"/>
                  <a:gd name="connsiteY2" fmla="*/ 98582 h 98582"/>
                  <a:gd name="connsiteX3" fmla="*/ 0 w 2951828"/>
                  <a:gd name="connsiteY3" fmla="*/ 0 h 9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1828" h="98582">
                    <a:moveTo>
                      <a:pt x="0" y="0"/>
                    </a:moveTo>
                    <a:lnTo>
                      <a:pt x="2951828" y="34794"/>
                    </a:lnTo>
                    <a:lnTo>
                      <a:pt x="2847441" y="98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C07E33EE-1656-164E-8489-0A11AF08D8CB}"/>
                  </a:ext>
                </a:extLst>
              </p:cNvPr>
              <p:cNvSpPr/>
              <p:nvPr/>
            </p:nvSpPr>
            <p:spPr>
              <a:xfrm rot="204659" flipH="1">
                <a:off x="163998" y="2866314"/>
                <a:ext cx="2951828" cy="98582"/>
              </a:xfrm>
              <a:custGeom>
                <a:avLst/>
                <a:gdLst>
                  <a:gd name="connsiteX0" fmla="*/ 0 w 2951828"/>
                  <a:gd name="connsiteY0" fmla="*/ 0 h 98582"/>
                  <a:gd name="connsiteX1" fmla="*/ 2951828 w 2951828"/>
                  <a:gd name="connsiteY1" fmla="*/ 34794 h 98582"/>
                  <a:gd name="connsiteX2" fmla="*/ 2847441 w 2951828"/>
                  <a:gd name="connsiteY2" fmla="*/ 98582 h 98582"/>
                  <a:gd name="connsiteX3" fmla="*/ 0 w 2951828"/>
                  <a:gd name="connsiteY3" fmla="*/ 0 h 9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1828" h="98582">
                    <a:moveTo>
                      <a:pt x="0" y="0"/>
                    </a:moveTo>
                    <a:lnTo>
                      <a:pt x="2951828" y="34794"/>
                    </a:lnTo>
                    <a:lnTo>
                      <a:pt x="2847441" y="98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1E2C3EF0-C243-A243-B9F2-806EDC1E6158}"/>
                  </a:ext>
                </a:extLst>
              </p:cNvPr>
              <p:cNvSpPr/>
              <p:nvPr/>
            </p:nvSpPr>
            <p:spPr>
              <a:xfrm>
                <a:off x="3085212" y="2969070"/>
                <a:ext cx="133383" cy="313144"/>
              </a:xfrm>
              <a:custGeom>
                <a:avLst/>
                <a:gdLst>
                  <a:gd name="connsiteX0" fmla="*/ 11599 w 133383"/>
                  <a:gd name="connsiteY0" fmla="*/ 295747 h 313144"/>
                  <a:gd name="connsiteX1" fmla="*/ 133383 w 133383"/>
                  <a:gd name="connsiteY1" fmla="*/ 313144 h 313144"/>
                  <a:gd name="connsiteX2" fmla="*/ 115985 w 133383"/>
                  <a:gd name="connsiteY2" fmla="*/ 11598 h 313144"/>
                  <a:gd name="connsiteX3" fmla="*/ 0 w 133383"/>
                  <a:gd name="connsiteY3" fmla="*/ 0 h 313144"/>
                  <a:gd name="connsiteX4" fmla="*/ 11599 w 133383"/>
                  <a:gd name="connsiteY4" fmla="*/ 295747 h 313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383" h="313144">
                    <a:moveTo>
                      <a:pt x="11599" y="295747"/>
                    </a:moveTo>
                    <a:lnTo>
                      <a:pt x="133383" y="313144"/>
                    </a:lnTo>
                    <a:lnTo>
                      <a:pt x="115985" y="11598"/>
                    </a:lnTo>
                    <a:lnTo>
                      <a:pt x="0" y="0"/>
                    </a:lnTo>
                    <a:lnTo>
                      <a:pt x="11599" y="29574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F42D13B-AEF4-0244-A9A9-EE247A282151}"/>
                </a:ext>
              </a:extLst>
            </p:cNvPr>
            <p:cNvGrpSpPr/>
            <p:nvPr/>
          </p:nvGrpSpPr>
          <p:grpSpPr>
            <a:xfrm>
              <a:off x="4458438" y="2451071"/>
              <a:ext cx="251698" cy="251698"/>
              <a:chOff x="5568421" y="3070041"/>
              <a:chExt cx="251698" cy="251698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8ADC3F5B-9FB7-1147-918A-9451ABCFF3DD}"/>
                  </a:ext>
                </a:extLst>
              </p:cNvPr>
              <p:cNvSpPr/>
              <p:nvPr/>
            </p:nvSpPr>
            <p:spPr>
              <a:xfrm>
                <a:off x="5568421" y="3070041"/>
                <a:ext cx="251698" cy="251698"/>
              </a:xfrm>
              <a:prstGeom prst="ellipse">
                <a:avLst/>
              </a:prstGeom>
              <a:solidFill>
                <a:srgbClr val="FFFFFF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779E90E2-881A-374F-AE19-EBBF8537F49F}"/>
                  </a:ext>
                </a:extLst>
              </p:cNvPr>
              <p:cNvSpPr/>
              <p:nvPr/>
            </p:nvSpPr>
            <p:spPr>
              <a:xfrm>
                <a:off x="5623618" y="3122859"/>
                <a:ext cx="148041" cy="14804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2AAC82F-F0E3-7F4D-862D-0EB34B28B7F1}"/>
                </a:ext>
              </a:extLst>
            </p:cNvPr>
            <p:cNvGrpSpPr/>
            <p:nvPr/>
          </p:nvGrpSpPr>
          <p:grpSpPr>
            <a:xfrm>
              <a:off x="7661116" y="2073144"/>
              <a:ext cx="831524" cy="831524"/>
              <a:chOff x="7661116" y="2073144"/>
              <a:chExt cx="831524" cy="831524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77ED2740-E644-9F43-A256-1C6C672CE05A}"/>
                  </a:ext>
                </a:extLst>
              </p:cNvPr>
              <p:cNvGrpSpPr/>
              <p:nvPr/>
            </p:nvGrpSpPr>
            <p:grpSpPr>
              <a:xfrm flipV="1">
                <a:off x="7661116" y="2073144"/>
                <a:ext cx="831524" cy="831524"/>
                <a:chOff x="6864108" y="1511197"/>
                <a:chExt cx="1275740" cy="1275740"/>
              </a:xfrm>
            </p:grpSpPr>
            <p:sp>
              <p:nvSpPr>
                <p:cNvPr id="71" name="Block Arc 70">
                  <a:extLst>
                    <a:ext uri="{FF2B5EF4-FFF2-40B4-BE49-F238E27FC236}">
                      <a16:creationId xmlns:a16="http://schemas.microsoft.com/office/drawing/2014/main" id="{3FF6FC38-C438-0248-97B5-DFD2793F00F4}"/>
                    </a:ext>
                  </a:extLst>
                </p:cNvPr>
                <p:cNvSpPr/>
                <p:nvPr/>
              </p:nvSpPr>
              <p:spPr>
                <a:xfrm rot="7305755">
                  <a:off x="6864108" y="1511197"/>
                  <a:ext cx="1275740" cy="1275740"/>
                </a:xfrm>
                <a:prstGeom prst="blockArc">
                  <a:avLst>
                    <a:gd name="adj1" fmla="val 10800000"/>
                    <a:gd name="adj2" fmla="val 18095717"/>
                    <a:gd name="adj3" fmla="val 2051"/>
                  </a:avLst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72" name="Straight Arrow Connector 71">
                  <a:extLst>
                    <a:ext uri="{FF2B5EF4-FFF2-40B4-BE49-F238E27FC236}">
                      <a16:creationId xmlns:a16="http://schemas.microsoft.com/office/drawing/2014/main" id="{A2F1550D-FEF5-E244-A2DE-4F2CD6A5EC42}"/>
                    </a:ext>
                  </a:extLst>
                </p:cNvPr>
                <p:cNvCxnSpPr/>
                <p:nvPr/>
              </p:nvCxnSpPr>
              <p:spPr>
                <a:xfrm flipH="1" flipV="1">
                  <a:off x="7776044" y="1571747"/>
                  <a:ext cx="112087" cy="8819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AEF3B220-C434-A34F-BB20-C1168BB9D4C2}"/>
                  </a:ext>
                </a:extLst>
              </p:cNvPr>
              <p:cNvCxnSpPr/>
              <p:nvPr/>
            </p:nvCxnSpPr>
            <p:spPr>
              <a:xfrm flipH="1" flipV="1">
                <a:off x="8205127" y="2085014"/>
                <a:ext cx="73058" cy="5748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84B82DD-BF72-174D-9217-C32864D0397B}"/>
                </a:ext>
              </a:extLst>
            </p:cNvPr>
            <p:cNvGrpSpPr/>
            <p:nvPr/>
          </p:nvGrpSpPr>
          <p:grpSpPr>
            <a:xfrm flipH="1">
              <a:off x="641334" y="2054794"/>
              <a:ext cx="831524" cy="831524"/>
              <a:chOff x="7661116" y="2073144"/>
              <a:chExt cx="831524" cy="831524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6E2EBF0F-DCF0-024D-9943-84FAE98BEE88}"/>
                  </a:ext>
                </a:extLst>
              </p:cNvPr>
              <p:cNvGrpSpPr/>
              <p:nvPr/>
            </p:nvGrpSpPr>
            <p:grpSpPr>
              <a:xfrm flipV="1">
                <a:off x="7661116" y="2073144"/>
                <a:ext cx="831524" cy="831524"/>
                <a:chOff x="6864108" y="1511197"/>
                <a:chExt cx="1275740" cy="1275740"/>
              </a:xfrm>
            </p:grpSpPr>
            <p:sp>
              <p:nvSpPr>
                <p:cNvPr id="67" name="Block Arc 66">
                  <a:extLst>
                    <a:ext uri="{FF2B5EF4-FFF2-40B4-BE49-F238E27FC236}">
                      <a16:creationId xmlns:a16="http://schemas.microsoft.com/office/drawing/2014/main" id="{BF2DCE3B-8DC8-8E4A-A3BA-1D84CA32CBD8}"/>
                    </a:ext>
                  </a:extLst>
                </p:cNvPr>
                <p:cNvSpPr/>
                <p:nvPr/>
              </p:nvSpPr>
              <p:spPr>
                <a:xfrm rot="7305755">
                  <a:off x="6864108" y="1511197"/>
                  <a:ext cx="1275740" cy="1275740"/>
                </a:xfrm>
                <a:prstGeom prst="blockArc">
                  <a:avLst>
                    <a:gd name="adj1" fmla="val 10800000"/>
                    <a:gd name="adj2" fmla="val 18095717"/>
                    <a:gd name="adj3" fmla="val 2051"/>
                  </a:avLst>
                </a:prstGeom>
                <a:solidFill>
                  <a:srgbClr val="008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8" name="Straight Arrow Connector 67">
                  <a:extLst>
                    <a:ext uri="{FF2B5EF4-FFF2-40B4-BE49-F238E27FC236}">
                      <a16:creationId xmlns:a16="http://schemas.microsoft.com/office/drawing/2014/main" id="{CD6A3F54-776F-C44D-B109-1218AFF323EA}"/>
                    </a:ext>
                  </a:extLst>
                </p:cNvPr>
                <p:cNvCxnSpPr/>
                <p:nvPr/>
              </p:nvCxnSpPr>
              <p:spPr>
                <a:xfrm flipH="1" flipV="1">
                  <a:off x="7776044" y="1571747"/>
                  <a:ext cx="112087" cy="8819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939C8CA5-369E-2E46-809D-FADF4B857AD9}"/>
                  </a:ext>
                </a:extLst>
              </p:cNvPr>
              <p:cNvCxnSpPr/>
              <p:nvPr/>
            </p:nvCxnSpPr>
            <p:spPr>
              <a:xfrm flipH="1" flipV="1">
                <a:off x="8205127" y="2085014"/>
                <a:ext cx="73058" cy="5748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8A9B10-8941-4644-828F-769A418C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05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3417" y="320890"/>
            <a:ext cx="9144000" cy="600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80000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altLang="en-US" dirty="0"/>
              <a:t>Full-Sized Rotor Mars Helicopter Prototype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038" y="1173903"/>
            <a:ext cx="7109926" cy="47399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71021" y="4870409"/>
            <a:ext cx="1596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 Neue"/>
              </a:rPr>
              <a:t>Electrical cables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61312" y="5971187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 Neue"/>
              </a:rPr>
              <a:t>1.2 meter Diameter Rotors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31533" y="1940983"/>
            <a:ext cx="2174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 Neue"/>
              </a:rPr>
              <a:t>Visual targets for Motion Tracking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91815" y="5057048"/>
            <a:ext cx="2258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 Neue"/>
              </a:rPr>
              <a:t>Landing legs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15417" y="3762645"/>
            <a:ext cx="19327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 Neue"/>
              </a:rPr>
              <a:t>Motor, gears &amp; </a:t>
            </a:r>
          </a:p>
          <a:p>
            <a:r>
              <a:rPr lang="en-US" sz="1400" b="1" dirty="0">
                <a:latin typeface="Helvetica Neue"/>
              </a:rPr>
              <a:t>pitch linkages Assembly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05038" y="2590234"/>
            <a:ext cx="2258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 Neue"/>
              </a:rPr>
              <a:t>Counter-rotating Rotors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0" y="1261091"/>
            <a:ext cx="2258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 Neue"/>
              </a:rPr>
              <a:t>Safety tether </a:t>
            </a:r>
          </a:p>
          <a:p>
            <a:r>
              <a:rPr lang="en-US" sz="1400" b="1" dirty="0">
                <a:latin typeface="Helvetica Neue"/>
              </a:rPr>
              <a:t>(removed for free-flight)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4DB701-8C4D-5244-BB1E-006777C7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B5EE771-4E75-4FDD-9D69-CBFEAD56F58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129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1"/>
          <p:cNvSpPr>
            <a:spLocks noGrp="1"/>
          </p:cNvSpPr>
          <p:nvPr>
            <p:ph type="title"/>
          </p:nvPr>
        </p:nvSpPr>
        <p:spPr>
          <a:xfrm>
            <a:off x="477828" y="84666"/>
            <a:ext cx="8188344" cy="9964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0" dirty="0">
                <a:solidFill>
                  <a:srgbClr val="800000"/>
                </a:solidFill>
                <a:latin typeface="Calibri"/>
                <a:ea typeface="+mj-ea"/>
                <a:cs typeface="Calibri"/>
              </a:rPr>
              <a:t>Path to Controlled Flight</a:t>
            </a:r>
          </a:p>
        </p:txBody>
      </p:sp>
      <p:sp>
        <p:nvSpPr>
          <p:cNvPr id="3" name="Freeform 2"/>
          <p:cNvSpPr/>
          <p:nvPr/>
        </p:nvSpPr>
        <p:spPr>
          <a:xfrm>
            <a:off x="1523612" y="2067312"/>
            <a:ext cx="5130801" cy="4279557"/>
          </a:xfrm>
          <a:custGeom>
            <a:avLst/>
            <a:gdLst>
              <a:gd name="connsiteX0" fmla="*/ 0 w 4764217"/>
              <a:gd name="connsiteY0" fmla="*/ 0 h 4098325"/>
              <a:gd name="connsiteX1" fmla="*/ 185352 w 4764217"/>
              <a:gd name="connsiteY1" fmla="*/ 1057189 h 4098325"/>
              <a:gd name="connsiteX2" fmla="*/ 604109 w 4764217"/>
              <a:gd name="connsiteY2" fmla="*/ 2464487 h 4098325"/>
              <a:gd name="connsiteX3" fmla="*/ 1434757 w 4764217"/>
              <a:gd name="connsiteY3" fmla="*/ 3446162 h 4098325"/>
              <a:gd name="connsiteX4" fmla="*/ 2629244 w 4764217"/>
              <a:gd name="connsiteY4" fmla="*/ 3988487 h 4098325"/>
              <a:gd name="connsiteX5" fmla="*/ 4764217 w 4764217"/>
              <a:gd name="connsiteY5" fmla="*/ 4098325 h 4098325"/>
              <a:gd name="connsiteX0" fmla="*/ 0 w 4764217"/>
              <a:gd name="connsiteY0" fmla="*/ 0 h 4098778"/>
              <a:gd name="connsiteX1" fmla="*/ 185352 w 4764217"/>
              <a:gd name="connsiteY1" fmla="*/ 1057189 h 4098778"/>
              <a:gd name="connsiteX2" fmla="*/ 604109 w 4764217"/>
              <a:gd name="connsiteY2" fmla="*/ 2464487 h 4098778"/>
              <a:gd name="connsiteX3" fmla="*/ 1530865 w 4764217"/>
              <a:gd name="connsiteY3" fmla="*/ 3356919 h 4098778"/>
              <a:gd name="connsiteX4" fmla="*/ 2629244 w 4764217"/>
              <a:gd name="connsiteY4" fmla="*/ 3988487 h 4098778"/>
              <a:gd name="connsiteX5" fmla="*/ 4764217 w 4764217"/>
              <a:gd name="connsiteY5" fmla="*/ 4098325 h 4098778"/>
              <a:gd name="connsiteX0" fmla="*/ 0 w 4764217"/>
              <a:gd name="connsiteY0" fmla="*/ 0 h 4098325"/>
              <a:gd name="connsiteX1" fmla="*/ 185352 w 4764217"/>
              <a:gd name="connsiteY1" fmla="*/ 1057189 h 4098325"/>
              <a:gd name="connsiteX2" fmla="*/ 604109 w 4764217"/>
              <a:gd name="connsiteY2" fmla="*/ 2464487 h 4098325"/>
              <a:gd name="connsiteX3" fmla="*/ 1530865 w 4764217"/>
              <a:gd name="connsiteY3" fmla="*/ 3356919 h 4098325"/>
              <a:gd name="connsiteX4" fmla="*/ 2642974 w 4764217"/>
              <a:gd name="connsiteY4" fmla="*/ 3878649 h 4098325"/>
              <a:gd name="connsiteX5" fmla="*/ 4764217 w 4764217"/>
              <a:gd name="connsiteY5" fmla="*/ 4098325 h 4098325"/>
              <a:gd name="connsiteX0" fmla="*/ 0 w 4805406"/>
              <a:gd name="connsiteY0" fmla="*/ 0 h 4036541"/>
              <a:gd name="connsiteX1" fmla="*/ 185352 w 4805406"/>
              <a:gd name="connsiteY1" fmla="*/ 1057189 h 4036541"/>
              <a:gd name="connsiteX2" fmla="*/ 604109 w 4805406"/>
              <a:gd name="connsiteY2" fmla="*/ 2464487 h 4036541"/>
              <a:gd name="connsiteX3" fmla="*/ 1530865 w 4805406"/>
              <a:gd name="connsiteY3" fmla="*/ 3356919 h 4036541"/>
              <a:gd name="connsiteX4" fmla="*/ 2642974 w 4805406"/>
              <a:gd name="connsiteY4" fmla="*/ 3878649 h 4036541"/>
              <a:gd name="connsiteX5" fmla="*/ 4805406 w 4805406"/>
              <a:gd name="connsiteY5" fmla="*/ 4036541 h 4036541"/>
              <a:gd name="connsiteX0" fmla="*/ 0 w 4826001"/>
              <a:gd name="connsiteY0" fmla="*/ 0 h 3974852"/>
              <a:gd name="connsiteX1" fmla="*/ 185352 w 4826001"/>
              <a:gd name="connsiteY1" fmla="*/ 1057189 h 3974852"/>
              <a:gd name="connsiteX2" fmla="*/ 604109 w 4826001"/>
              <a:gd name="connsiteY2" fmla="*/ 2464487 h 3974852"/>
              <a:gd name="connsiteX3" fmla="*/ 1530865 w 4826001"/>
              <a:gd name="connsiteY3" fmla="*/ 3356919 h 3974852"/>
              <a:gd name="connsiteX4" fmla="*/ 2642974 w 4826001"/>
              <a:gd name="connsiteY4" fmla="*/ 3878649 h 3974852"/>
              <a:gd name="connsiteX5" fmla="*/ 4826001 w 4826001"/>
              <a:gd name="connsiteY5" fmla="*/ 3974757 h 3974852"/>
              <a:gd name="connsiteX0" fmla="*/ 0 w 4826001"/>
              <a:gd name="connsiteY0" fmla="*/ 0 h 3974757"/>
              <a:gd name="connsiteX1" fmla="*/ 185352 w 4826001"/>
              <a:gd name="connsiteY1" fmla="*/ 1057189 h 3974757"/>
              <a:gd name="connsiteX2" fmla="*/ 604109 w 4826001"/>
              <a:gd name="connsiteY2" fmla="*/ 2464487 h 3974757"/>
              <a:gd name="connsiteX3" fmla="*/ 1530865 w 4826001"/>
              <a:gd name="connsiteY3" fmla="*/ 3356919 h 3974757"/>
              <a:gd name="connsiteX4" fmla="*/ 2670433 w 4826001"/>
              <a:gd name="connsiteY4" fmla="*/ 3844324 h 3974757"/>
              <a:gd name="connsiteX5" fmla="*/ 4826001 w 4826001"/>
              <a:gd name="connsiteY5" fmla="*/ 3974757 h 3974757"/>
              <a:gd name="connsiteX0" fmla="*/ 0 w 4826001"/>
              <a:gd name="connsiteY0" fmla="*/ 0 h 3974757"/>
              <a:gd name="connsiteX1" fmla="*/ 185352 w 4826001"/>
              <a:gd name="connsiteY1" fmla="*/ 1057189 h 3974757"/>
              <a:gd name="connsiteX2" fmla="*/ 604109 w 4826001"/>
              <a:gd name="connsiteY2" fmla="*/ 2464487 h 3974757"/>
              <a:gd name="connsiteX3" fmla="*/ 1105243 w 4826001"/>
              <a:gd name="connsiteY3" fmla="*/ 3617784 h 3974757"/>
              <a:gd name="connsiteX4" fmla="*/ 2670433 w 4826001"/>
              <a:gd name="connsiteY4" fmla="*/ 3844324 h 3974757"/>
              <a:gd name="connsiteX5" fmla="*/ 4826001 w 4826001"/>
              <a:gd name="connsiteY5" fmla="*/ 3974757 h 3974757"/>
              <a:gd name="connsiteX0" fmla="*/ 0 w 4826001"/>
              <a:gd name="connsiteY0" fmla="*/ 0 h 3974757"/>
              <a:gd name="connsiteX1" fmla="*/ 185352 w 4826001"/>
              <a:gd name="connsiteY1" fmla="*/ 1057189 h 3974757"/>
              <a:gd name="connsiteX2" fmla="*/ 384433 w 4826001"/>
              <a:gd name="connsiteY2" fmla="*/ 2533135 h 3974757"/>
              <a:gd name="connsiteX3" fmla="*/ 1105243 w 4826001"/>
              <a:gd name="connsiteY3" fmla="*/ 3617784 h 3974757"/>
              <a:gd name="connsiteX4" fmla="*/ 2670433 w 4826001"/>
              <a:gd name="connsiteY4" fmla="*/ 3844324 h 3974757"/>
              <a:gd name="connsiteX5" fmla="*/ 4826001 w 4826001"/>
              <a:gd name="connsiteY5" fmla="*/ 3974757 h 3974757"/>
              <a:gd name="connsiteX0" fmla="*/ 0 w 4826001"/>
              <a:gd name="connsiteY0" fmla="*/ 0 h 3974757"/>
              <a:gd name="connsiteX1" fmla="*/ 151028 w 4826001"/>
              <a:gd name="connsiteY1" fmla="*/ 1064054 h 3974757"/>
              <a:gd name="connsiteX2" fmla="*/ 384433 w 4826001"/>
              <a:gd name="connsiteY2" fmla="*/ 2533135 h 3974757"/>
              <a:gd name="connsiteX3" fmla="*/ 1105243 w 4826001"/>
              <a:gd name="connsiteY3" fmla="*/ 3617784 h 3974757"/>
              <a:gd name="connsiteX4" fmla="*/ 2670433 w 4826001"/>
              <a:gd name="connsiteY4" fmla="*/ 3844324 h 3974757"/>
              <a:gd name="connsiteX5" fmla="*/ 4826001 w 4826001"/>
              <a:gd name="connsiteY5" fmla="*/ 3974757 h 3974757"/>
              <a:gd name="connsiteX0" fmla="*/ 0 w 4826001"/>
              <a:gd name="connsiteY0" fmla="*/ 0 h 3974757"/>
              <a:gd name="connsiteX1" fmla="*/ 151028 w 4826001"/>
              <a:gd name="connsiteY1" fmla="*/ 1064054 h 3974757"/>
              <a:gd name="connsiteX2" fmla="*/ 514866 w 4826001"/>
              <a:gd name="connsiteY2" fmla="*/ 2533135 h 3974757"/>
              <a:gd name="connsiteX3" fmla="*/ 1105243 w 4826001"/>
              <a:gd name="connsiteY3" fmla="*/ 3617784 h 3974757"/>
              <a:gd name="connsiteX4" fmla="*/ 2670433 w 4826001"/>
              <a:gd name="connsiteY4" fmla="*/ 3844324 h 3974757"/>
              <a:gd name="connsiteX5" fmla="*/ 4826001 w 4826001"/>
              <a:gd name="connsiteY5" fmla="*/ 3974757 h 3974757"/>
              <a:gd name="connsiteX0" fmla="*/ 0 w 4826001"/>
              <a:gd name="connsiteY0" fmla="*/ 0 h 3974757"/>
              <a:gd name="connsiteX1" fmla="*/ 151028 w 4826001"/>
              <a:gd name="connsiteY1" fmla="*/ 1064054 h 3974757"/>
              <a:gd name="connsiteX2" fmla="*/ 514866 w 4826001"/>
              <a:gd name="connsiteY2" fmla="*/ 2533135 h 3974757"/>
              <a:gd name="connsiteX3" fmla="*/ 1235676 w 4826001"/>
              <a:gd name="connsiteY3" fmla="*/ 3583460 h 3974757"/>
              <a:gd name="connsiteX4" fmla="*/ 2670433 w 4826001"/>
              <a:gd name="connsiteY4" fmla="*/ 3844324 h 3974757"/>
              <a:gd name="connsiteX5" fmla="*/ 4826001 w 4826001"/>
              <a:gd name="connsiteY5" fmla="*/ 3974757 h 3974757"/>
              <a:gd name="connsiteX0" fmla="*/ 0 w 4826001"/>
              <a:gd name="connsiteY0" fmla="*/ 0 h 3974757"/>
              <a:gd name="connsiteX1" fmla="*/ 151028 w 4826001"/>
              <a:gd name="connsiteY1" fmla="*/ 1064054 h 3974757"/>
              <a:gd name="connsiteX2" fmla="*/ 514866 w 4826001"/>
              <a:gd name="connsiteY2" fmla="*/ 2533135 h 3974757"/>
              <a:gd name="connsiteX3" fmla="*/ 1331784 w 4826001"/>
              <a:gd name="connsiteY3" fmla="*/ 3535406 h 3974757"/>
              <a:gd name="connsiteX4" fmla="*/ 2670433 w 4826001"/>
              <a:gd name="connsiteY4" fmla="*/ 3844324 h 3974757"/>
              <a:gd name="connsiteX5" fmla="*/ 4826001 w 4826001"/>
              <a:gd name="connsiteY5" fmla="*/ 3974757 h 3974757"/>
              <a:gd name="connsiteX0" fmla="*/ 0 w 4851401"/>
              <a:gd name="connsiteY0" fmla="*/ 0 h 4266857"/>
              <a:gd name="connsiteX1" fmla="*/ 176428 w 4851401"/>
              <a:gd name="connsiteY1" fmla="*/ 1356154 h 4266857"/>
              <a:gd name="connsiteX2" fmla="*/ 540266 w 4851401"/>
              <a:gd name="connsiteY2" fmla="*/ 2825235 h 4266857"/>
              <a:gd name="connsiteX3" fmla="*/ 1357184 w 4851401"/>
              <a:gd name="connsiteY3" fmla="*/ 3827506 h 4266857"/>
              <a:gd name="connsiteX4" fmla="*/ 2695833 w 4851401"/>
              <a:gd name="connsiteY4" fmla="*/ 4136424 h 4266857"/>
              <a:gd name="connsiteX5" fmla="*/ 4851401 w 4851401"/>
              <a:gd name="connsiteY5" fmla="*/ 4266857 h 4266857"/>
              <a:gd name="connsiteX0" fmla="*/ 0 w 5422901"/>
              <a:gd name="connsiteY0" fmla="*/ 0 h 4279557"/>
              <a:gd name="connsiteX1" fmla="*/ 176428 w 5422901"/>
              <a:gd name="connsiteY1" fmla="*/ 1356154 h 4279557"/>
              <a:gd name="connsiteX2" fmla="*/ 540266 w 5422901"/>
              <a:gd name="connsiteY2" fmla="*/ 2825235 h 4279557"/>
              <a:gd name="connsiteX3" fmla="*/ 1357184 w 5422901"/>
              <a:gd name="connsiteY3" fmla="*/ 3827506 h 4279557"/>
              <a:gd name="connsiteX4" fmla="*/ 2695833 w 5422901"/>
              <a:gd name="connsiteY4" fmla="*/ 4136424 h 4279557"/>
              <a:gd name="connsiteX5" fmla="*/ 5422901 w 5422901"/>
              <a:gd name="connsiteY5" fmla="*/ 4279557 h 4279557"/>
              <a:gd name="connsiteX0" fmla="*/ 0 w 5130801"/>
              <a:gd name="connsiteY0" fmla="*/ 0 h 4279557"/>
              <a:gd name="connsiteX1" fmla="*/ 176428 w 5130801"/>
              <a:gd name="connsiteY1" fmla="*/ 1356154 h 4279557"/>
              <a:gd name="connsiteX2" fmla="*/ 540266 w 5130801"/>
              <a:gd name="connsiteY2" fmla="*/ 2825235 h 4279557"/>
              <a:gd name="connsiteX3" fmla="*/ 1357184 w 5130801"/>
              <a:gd name="connsiteY3" fmla="*/ 3827506 h 4279557"/>
              <a:gd name="connsiteX4" fmla="*/ 2695833 w 5130801"/>
              <a:gd name="connsiteY4" fmla="*/ 4136424 h 4279557"/>
              <a:gd name="connsiteX5" fmla="*/ 5130801 w 5130801"/>
              <a:gd name="connsiteY5" fmla="*/ 4279557 h 427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30801" h="4279557">
                <a:moveTo>
                  <a:pt x="0" y="0"/>
                </a:moveTo>
                <a:cubicBezTo>
                  <a:pt x="42333" y="323220"/>
                  <a:pt x="86384" y="885282"/>
                  <a:pt x="176428" y="1356154"/>
                </a:cubicBezTo>
                <a:cubicBezTo>
                  <a:pt x="266472" y="1827026"/>
                  <a:pt x="343473" y="2413343"/>
                  <a:pt x="540266" y="2825235"/>
                </a:cubicBezTo>
                <a:cubicBezTo>
                  <a:pt x="737059" y="3237127"/>
                  <a:pt x="997923" y="3608975"/>
                  <a:pt x="1357184" y="3827506"/>
                </a:cubicBezTo>
                <a:cubicBezTo>
                  <a:pt x="1716445" y="4046037"/>
                  <a:pt x="2113464" y="4063199"/>
                  <a:pt x="2695833" y="4136424"/>
                </a:cubicBezTo>
                <a:cubicBezTo>
                  <a:pt x="3278202" y="4209649"/>
                  <a:pt x="5130801" y="4279557"/>
                  <a:pt x="5130801" y="4279557"/>
                </a:cubicBezTo>
              </a:path>
            </a:pathLst>
          </a:custGeom>
          <a:noFill/>
          <a:ln w="203200" cmpd="sng">
            <a:gradFill flip="none" rotWithShape="1">
              <a:gsLst>
                <a:gs pos="100000">
                  <a:schemeClr val="bg1"/>
                </a:gs>
                <a:gs pos="68000">
                  <a:schemeClr val="bg2"/>
                </a:gs>
                <a:gs pos="87000">
                  <a:schemeClr val="accent3">
                    <a:lumMod val="40000"/>
                    <a:lumOff val="60000"/>
                  </a:schemeClr>
                </a:gs>
              </a:gsLst>
              <a:lin ang="16200000" scaled="0"/>
              <a:tileRect/>
            </a:gra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21854" y="1192588"/>
            <a:ext cx="2254316" cy="899297"/>
          </a:xfrm>
          <a:prstGeom prst="roundRect">
            <a:avLst>
              <a:gd name="adj" fmla="val 0"/>
            </a:avLst>
          </a:prstGeom>
          <a:solidFill>
            <a:srgbClr val="800000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Modeling and simulation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893007" y="5884520"/>
            <a:ext cx="1874795" cy="899297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Free flight</a:t>
            </a:r>
          </a:p>
        </p:txBody>
      </p:sp>
      <p:sp>
        <p:nvSpPr>
          <p:cNvPr id="6" name="Rectangle 5"/>
          <p:cNvSpPr/>
          <p:nvPr/>
        </p:nvSpPr>
        <p:spPr>
          <a:xfrm>
            <a:off x="6248262" y="6198735"/>
            <a:ext cx="267730" cy="29434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ree_flight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1377" y="3838107"/>
            <a:ext cx="3206625" cy="19510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/>
          <p:cNvSpPr/>
          <p:nvPr/>
        </p:nvSpPr>
        <p:spPr>
          <a:xfrm>
            <a:off x="510754" y="3155045"/>
            <a:ext cx="2254316" cy="89995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System identification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49012" y="5375532"/>
            <a:ext cx="2254316" cy="899957"/>
          </a:xfrm>
          <a:prstGeom prst="roundRect">
            <a:avLst>
              <a:gd name="adj" fmla="val 0"/>
            </a:avLst>
          </a:prstGeom>
          <a:solidFill>
            <a:srgbClr val="FFB30E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Attitude Control</a:t>
            </a:r>
          </a:p>
        </p:txBody>
      </p:sp>
      <p:pic>
        <p:nvPicPr>
          <p:cNvPr id="11" name="Picture 10" descr="sys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3266" y="2315634"/>
            <a:ext cx="2944368" cy="210312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452921" y="1184121"/>
            <a:ext cx="2254316" cy="899297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Vehicle Design</a:t>
            </a:r>
          </a:p>
        </p:txBody>
      </p:sp>
      <p:sp>
        <p:nvSpPr>
          <p:cNvPr id="2" name="Left-Right Arrow 1"/>
          <p:cNvSpPr/>
          <p:nvPr/>
        </p:nvSpPr>
        <p:spPr>
          <a:xfrm>
            <a:off x="2675468" y="1481669"/>
            <a:ext cx="778932" cy="347133"/>
          </a:xfrm>
          <a:prstGeom prst="left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31A17FF-B7DB-A54D-A2B6-235D2E8B3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877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04A9DB-14C7-8F48-8405-6BF66874B79F}"/>
              </a:ext>
            </a:extLst>
          </p:cNvPr>
          <p:cNvSpPr txBox="1"/>
          <p:nvPr/>
        </p:nvSpPr>
        <p:spPr>
          <a:xfrm>
            <a:off x="0" y="5337247"/>
            <a:ext cx="9144000" cy="952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Aerial Dimension:</a:t>
            </a:r>
          </a:p>
          <a:p>
            <a:r>
              <a:rPr lang="en-US" sz="2400" dirty="0"/>
              <a:t>Bridges gap between orbital and ground-level imagery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E20AD1F-8669-2D4B-8BF5-2EA290065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CE9A1-1D82-E14E-9905-13BDCDCE7E8E}"/>
              </a:ext>
            </a:extLst>
          </p:cNvPr>
          <p:cNvSpPr txBox="1"/>
          <p:nvPr/>
        </p:nvSpPr>
        <p:spPr>
          <a:xfrm>
            <a:off x="7932988" y="4778708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(Illustration)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7132A8-FF32-3245-A82B-D12AE41B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486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1"/>
          <p:cNvSpPr>
            <a:spLocks noGrp="1"/>
          </p:cNvSpPr>
          <p:nvPr>
            <p:ph type="title"/>
          </p:nvPr>
        </p:nvSpPr>
        <p:spPr>
          <a:xfrm>
            <a:off x="379923" y="93133"/>
            <a:ext cx="8188344" cy="9964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0" dirty="0">
                <a:solidFill>
                  <a:srgbClr val="800000"/>
                </a:solidFill>
                <a:latin typeface="Calibri"/>
                <a:ea typeface="+mj-ea"/>
                <a:cs typeface="Calibri"/>
              </a:rPr>
              <a:t>Swinging Arm Sys-ID</a:t>
            </a:r>
          </a:p>
        </p:txBody>
      </p:sp>
      <p:pic>
        <p:nvPicPr>
          <p:cNvPr id="2" name="Sweep Wide Angle 2-1Mbps 20160424074748C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467" y="1109132"/>
            <a:ext cx="7773953" cy="524086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8ED976-3C1F-A944-8006-01337E02B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6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1218550" y="253727"/>
            <a:ext cx="6706901" cy="7711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dirty="0">
                <a:latin typeface="Calibri"/>
                <a:cs typeface="Calibri"/>
              </a:rPr>
              <a:t>First Free Flight</a:t>
            </a:r>
          </a:p>
        </p:txBody>
      </p:sp>
      <p:pic>
        <p:nvPicPr>
          <p:cNvPr id="2" name="p3flight.mp4">
            <a:hlinkClick r:id="" action="ppaction://media"/>
            <a:extLst>
              <a:ext uri="{FF2B5EF4-FFF2-40B4-BE49-F238E27FC236}">
                <a16:creationId xmlns:a16="http://schemas.microsoft.com/office/drawing/2014/main" id="{379FF245-DF87-2847-8299-3606F4295F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21682"/>
            <a:ext cx="9144000" cy="51387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8E051C-362E-3A4B-88B7-BB4EC0273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94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341DB-4EFC-0D4C-B0EB-2ACE5D29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Design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9D1113-8717-4F4F-B0EA-DEB01BDC2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104" y="1100048"/>
            <a:ext cx="8422618" cy="5202331"/>
          </a:xfrm>
        </p:spPr>
        <p:txBody>
          <a:bodyPr/>
          <a:lstStyle/>
          <a:p>
            <a:r>
              <a:rPr lang="en-US" sz="2600" dirty="0"/>
              <a:t>Main features of demo vehicle retained</a:t>
            </a:r>
          </a:p>
          <a:p>
            <a:r>
              <a:rPr lang="en-US" sz="2600" dirty="0"/>
              <a:t>Much heavier vehicle (1.8 kg)</a:t>
            </a:r>
          </a:p>
          <a:p>
            <a:pPr lvl="1"/>
            <a:r>
              <a:rPr lang="en-US" sz="2200" dirty="0"/>
              <a:t>Batteries, solar panel, avionics, sensors, etc.</a:t>
            </a:r>
          </a:p>
          <a:p>
            <a:r>
              <a:rPr lang="en-US" sz="2600" dirty="0"/>
              <a:t>Enabling factor: lightweight COTS technology</a:t>
            </a:r>
          </a:p>
          <a:p>
            <a:pPr lvl="1"/>
            <a:r>
              <a:rPr lang="en-US" sz="2200" dirty="0"/>
              <a:t>Batteries, avionics, sensors</a:t>
            </a:r>
          </a:p>
          <a:p>
            <a:pPr lvl="1"/>
            <a:r>
              <a:rPr lang="en-US" sz="2200" dirty="0"/>
              <a:t>Largely developed for cell phone and drone markets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48EDAA-2AA9-A94B-BCDC-249AF1C61B0B}"/>
              </a:ext>
            </a:extLst>
          </p:cNvPr>
          <p:cNvGrpSpPr/>
          <p:nvPr/>
        </p:nvGrpSpPr>
        <p:grpSpPr>
          <a:xfrm>
            <a:off x="1720831" y="3741683"/>
            <a:ext cx="5859214" cy="2802434"/>
            <a:chOff x="699967" y="1945192"/>
            <a:chExt cx="8014294" cy="38331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06DE326-AC26-7240-BE3E-AF525C347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2876" y="1945192"/>
              <a:ext cx="5145414" cy="3443052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32DC255-6089-8147-A570-F747EFE8661D}"/>
                </a:ext>
              </a:extLst>
            </p:cNvPr>
            <p:cNvCxnSpPr/>
            <p:nvPr/>
          </p:nvCxnSpPr>
          <p:spPr>
            <a:xfrm>
              <a:off x="4849267" y="3845029"/>
              <a:ext cx="1741132" cy="175591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676C25C-DBEE-9C46-A970-527C5CD83B4E}"/>
                </a:ext>
              </a:extLst>
            </p:cNvPr>
            <p:cNvCxnSpPr/>
            <p:nvPr/>
          </p:nvCxnSpPr>
          <p:spPr>
            <a:xfrm>
              <a:off x="5221329" y="2806704"/>
              <a:ext cx="1572395" cy="455038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00973F8-3DAA-BC45-8680-9B5F65356F2E}"/>
                </a:ext>
              </a:extLst>
            </p:cNvPr>
            <p:cNvCxnSpPr/>
            <p:nvPr/>
          </p:nvCxnSpPr>
          <p:spPr>
            <a:xfrm>
              <a:off x="4525561" y="4164470"/>
              <a:ext cx="123991" cy="119266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8AC171C-E187-C04E-B55F-52B2E74955A0}"/>
                </a:ext>
              </a:extLst>
            </p:cNvPr>
            <p:cNvCxnSpPr/>
            <p:nvPr/>
          </p:nvCxnSpPr>
          <p:spPr>
            <a:xfrm>
              <a:off x="4780004" y="4099429"/>
              <a:ext cx="1459077" cy="697832"/>
            </a:xfrm>
            <a:prstGeom prst="straightConnector1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FDE22C3-0CE0-B249-BB7E-DCF65B2FD2F1}"/>
                </a:ext>
              </a:extLst>
            </p:cNvPr>
            <p:cNvCxnSpPr/>
            <p:nvPr/>
          </p:nvCxnSpPr>
          <p:spPr>
            <a:xfrm flipV="1">
              <a:off x="4525547" y="2256244"/>
              <a:ext cx="2337483" cy="303304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719886C-A162-E449-83E1-18AB23D10E48}"/>
                </a:ext>
              </a:extLst>
            </p:cNvPr>
            <p:cNvCxnSpPr/>
            <p:nvPr/>
          </p:nvCxnSpPr>
          <p:spPr>
            <a:xfrm flipH="1">
              <a:off x="1779664" y="4262953"/>
              <a:ext cx="666285" cy="420344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5AFAD9C-B13A-614C-8F61-95507AF4AFD1}"/>
                </a:ext>
              </a:extLst>
            </p:cNvPr>
            <p:cNvCxnSpPr/>
            <p:nvPr/>
          </p:nvCxnSpPr>
          <p:spPr>
            <a:xfrm flipH="1">
              <a:off x="1898651" y="3034223"/>
              <a:ext cx="1546707" cy="7363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9472357-B429-3445-9F64-D1E27BAF4B79}"/>
                </a:ext>
              </a:extLst>
            </p:cNvPr>
            <p:cNvSpPr/>
            <p:nvPr/>
          </p:nvSpPr>
          <p:spPr>
            <a:xfrm>
              <a:off x="1766507" y="4922198"/>
              <a:ext cx="740041" cy="5484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386A42-BBE7-E142-A75A-0973566C7092}"/>
                </a:ext>
              </a:extLst>
            </p:cNvPr>
            <p:cNvSpPr txBox="1"/>
            <p:nvPr/>
          </p:nvSpPr>
          <p:spPr>
            <a:xfrm>
              <a:off x="725345" y="4653902"/>
              <a:ext cx="13714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/>
                  <a:cs typeface="Arial Narrow"/>
                </a:rPr>
                <a:t>Landing System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596E0A-461E-5045-B1B0-9C5778BBB904}"/>
                </a:ext>
              </a:extLst>
            </p:cNvPr>
            <p:cNvSpPr txBox="1"/>
            <p:nvPr/>
          </p:nvSpPr>
          <p:spPr>
            <a:xfrm>
              <a:off x="699967" y="3007432"/>
              <a:ext cx="19306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/>
                  <a:cs typeface="Arial Narrow"/>
                </a:rPr>
                <a:t>Rotor System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071D3D-96EB-8B43-824C-45477CC99BCE}"/>
                </a:ext>
              </a:extLst>
            </p:cNvPr>
            <p:cNvSpPr txBox="1"/>
            <p:nvPr/>
          </p:nvSpPr>
          <p:spPr>
            <a:xfrm>
              <a:off x="6928062" y="2082059"/>
              <a:ext cx="1693366" cy="420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/>
                  <a:cs typeface="Arial Narrow"/>
                </a:rPr>
                <a:t>Telecom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6CB2A8A-2C6F-EF45-8C27-D8DF5296E358}"/>
                </a:ext>
              </a:extLst>
            </p:cNvPr>
            <p:cNvSpPr txBox="1"/>
            <p:nvPr/>
          </p:nvSpPr>
          <p:spPr>
            <a:xfrm>
              <a:off x="6763077" y="3107853"/>
              <a:ext cx="12427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/>
                  <a:cs typeface="Arial Narrow"/>
                </a:rPr>
                <a:t>Solar Panel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D1DA7DB-D6E5-4748-86E5-A92FA33E4D64}"/>
                </a:ext>
              </a:extLst>
            </p:cNvPr>
            <p:cNvSpPr txBox="1"/>
            <p:nvPr/>
          </p:nvSpPr>
          <p:spPr>
            <a:xfrm>
              <a:off x="6616460" y="3834626"/>
              <a:ext cx="18500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/>
                  <a:cs typeface="Arial Narrow"/>
                </a:rPr>
                <a:t>Fuselage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96D5ACF-0F5E-444C-8C65-32C540F6D9AF}"/>
                </a:ext>
              </a:extLst>
            </p:cNvPr>
            <p:cNvSpPr txBox="1"/>
            <p:nvPr/>
          </p:nvSpPr>
          <p:spPr>
            <a:xfrm>
              <a:off x="6105249" y="5064333"/>
              <a:ext cx="26090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/>
                  <a:cs typeface="Arial Narrow"/>
                </a:rPr>
                <a:t>Avionics Processing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758EF5-AAEA-9941-8C85-E6A8F87CFB09}"/>
                </a:ext>
              </a:extLst>
            </p:cNvPr>
            <p:cNvSpPr txBox="1"/>
            <p:nvPr/>
          </p:nvSpPr>
          <p:spPr>
            <a:xfrm>
              <a:off x="3952454" y="5470613"/>
              <a:ext cx="22866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/>
                  <a:cs typeface="Arial Narrow"/>
                </a:rPr>
                <a:t>Sensors &amp; Cameras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92D5860-7A35-3041-8C92-66EB6EA91394}"/>
                </a:ext>
              </a:extLst>
            </p:cNvPr>
            <p:cNvSpPr txBox="1"/>
            <p:nvPr/>
          </p:nvSpPr>
          <p:spPr>
            <a:xfrm>
              <a:off x="2176483" y="5084177"/>
              <a:ext cx="22866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/>
                  <a:cs typeface="Arial Narrow"/>
                </a:rPr>
                <a:t>Battery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A5904F-7171-CB40-9A73-5022151E6B12}"/>
                </a:ext>
              </a:extLst>
            </p:cNvPr>
            <p:cNvCxnSpPr/>
            <p:nvPr/>
          </p:nvCxnSpPr>
          <p:spPr>
            <a:xfrm flipH="1">
              <a:off x="2933239" y="3777376"/>
              <a:ext cx="1216660" cy="1199691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F7E3A0-37DD-E24E-AD58-0A3CFF6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534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3"/>
          <p:cNvSpPr txBox="1">
            <a:spLocks/>
          </p:cNvSpPr>
          <p:nvPr/>
        </p:nvSpPr>
        <p:spPr>
          <a:xfrm>
            <a:off x="2033559" y="0"/>
            <a:ext cx="4941398" cy="1089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Rotor System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515" y="1394664"/>
            <a:ext cx="4135163" cy="439941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25679" y="1089864"/>
            <a:ext cx="4439260" cy="306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Identical upper and lower rotor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Collective -4.5˚ to 17.5˚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Cyclic  -10˚ to +10˚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Carbon fiber composite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Maxon servo motors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Custom brushless drive motors with co-located drive electronics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4F00D-404C-F74A-B3C1-778262B6EED2}"/>
              </a:ext>
            </a:extLst>
          </p:cNvPr>
          <p:cNvPicPr/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9032" y="4150189"/>
            <a:ext cx="3132553" cy="232721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968388-DD07-C64F-81DA-738E11690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52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3"/>
          <p:cNvSpPr txBox="1">
            <a:spLocks/>
          </p:cNvSpPr>
          <p:nvPr/>
        </p:nvSpPr>
        <p:spPr>
          <a:xfrm>
            <a:off x="2033559" y="0"/>
            <a:ext cx="4941398" cy="1089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Landing Gear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B394C5-6D8C-224C-BF5C-BE07AB0DBDF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740857" y="949014"/>
            <a:ext cx="5183253" cy="3417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686593-D4D4-424C-9C9C-4146E945CFE9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819" y="4226107"/>
            <a:ext cx="3585796" cy="2463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E27E91-374D-DD45-8E56-0138DDCA3365}"/>
              </a:ext>
            </a:extLst>
          </p:cNvPr>
          <p:cNvSpPr txBox="1"/>
          <p:nvPr/>
        </p:nvSpPr>
        <p:spPr>
          <a:xfrm>
            <a:off x="273269" y="1089864"/>
            <a:ext cx="3736194" cy="313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Folded and deployed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Lightweight carbon fiber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Damping through deformable aluminum flexure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Ensures landing safety up to 2 m/s vertical contact velocity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34C08D-75F2-7340-9D8A-8E0ABCAEF24D}"/>
              </a:ext>
            </a:extLst>
          </p:cNvPr>
          <p:cNvSpPr txBox="1"/>
          <p:nvPr/>
        </p:nvSpPr>
        <p:spPr>
          <a:xfrm>
            <a:off x="3945458" y="4214449"/>
            <a:ext cx="11176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/>
            </a:lvl1pPr>
          </a:lstStyle>
          <a:p>
            <a:r>
              <a:rPr lang="en-US" dirty="0"/>
              <a:t>Deployment hinge and latch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72F74D-34F4-3D40-B228-B50EE592943C}"/>
              </a:ext>
            </a:extLst>
          </p:cNvPr>
          <p:cNvSpPr txBox="1"/>
          <p:nvPr/>
        </p:nvSpPr>
        <p:spPr>
          <a:xfrm>
            <a:off x="5028494" y="4541827"/>
            <a:ext cx="11176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/>
            </a:lvl1pPr>
          </a:lstStyle>
          <a:p>
            <a:r>
              <a:rPr lang="en-US" dirty="0"/>
              <a:t>Aluminum damper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924CB8-B5E5-6D4F-B672-536CE47D99B1}"/>
              </a:ext>
            </a:extLst>
          </p:cNvPr>
          <p:cNvSpPr txBox="1"/>
          <p:nvPr/>
        </p:nvSpPr>
        <p:spPr>
          <a:xfrm>
            <a:off x="5147027" y="5242450"/>
            <a:ext cx="11176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/>
            </a:lvl1pPr>
          </a:lstStyle>
          <a:p>
            <a:r>
              <a:rPr lang="en-US" dirty="0"/>
              <a:t>Carbon fiber landing leg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1E3F25-5A5F-C54D-9E6F-3473A90A19FE}"/>
              </a:ext>
            </a:extLst>
          </p:cNvPr>
          <p:cNvSpPr txBox="1"/>
          <p:nvPr/>
        </p:nvSpPr>
        <p:spPr>
          <a:xfrm>
            <a:off x="2891863" y="6128627"/>
            <a:ext cx="11176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/>
            </a:lvl1pPr>
          </a:lstStyle>
          <a:p>
            <a:r>
              <a:rPr lang="en-US" dirty="0"/>
              <a:t>Titanium flexure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9E20C6-200A-2043-84D3-B58FCB681762}"/>
              </a:ext>
            </a:extLst>
          </p:cNvPr>
          <p:cNvSpPr txBox="1"/>
          <p:nvPr/>
        </p:nvSpPr>
        <p:spPr>
          <a:xfrm>
            <a:off x="2239467" y="5476183"/>
            <a:ext cx="11176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Clevis and interface plate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FD536D-A38C-F648-9A52-96AB0228C13E}"/>
              </a:ext>
            </a:extLst>
          </p:cNvPr>
          <p:cNvSpPr txBox="1"/>
          <p:nvPr/>
        </p:nvSpPr>
        <p:spPr>
          <a:xfrm>
            <a:off x="5178501" y="3947727"/>
            <a:ext cx="115398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/>
            </a:lvl1pPr>
          </a:lstStyle>
          <a:p>
            <a:pPr algn="r"/>
            <a:r>
              <a:rPr lang="en-US" dirty="0"/>
              <a:t>Foot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24CEC7-230F-184F-9BBE-D59CAE7166E3}"/>
              </a:ext>
            </a:extLst>
          </p:cNvPr>
          <p:cNvSpPr txBox="1"/>
          <p:nvPr/>
        </p:nvSpPr>
        <p:spPr>
          <a:xfrm>
            <a:off x="5421211" y="3350613"/>
            <a:ext cx="126745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/>
            </a:lvl1pPr>
          </a:lstStyle>
          <a:p>
            <a:pPr algn="r"/>
            <a:r>
              <a:rPr lang="en-US" dirty="0"/>
              <a:t>Leg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D6B563-B267-264F-8E5A-C85ACC989C26}"/>
              </a:ext>
            </a:extLst>
          </p:cNvPr>
          <p:cNvSpPr txBox="1"/>
          <p:nvPr/>
        </p:nvSpPr>
        <p:spPr>
          <a:xfrm>
            <a:off x="7718743" y="1843547"/>
            <a:ext cx="109788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/>
            </a:lvl1pPr>
          </a:lstStyle>
          <a:p>
            <a:r>
              <a:rPr lang="en-US" dirty="0"/>
              <a:t>Deployment hinge and flexure/damper mechanism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DAFFA0-95F7-0644-B139-A769937D712C}"/>
              </a:ext>
            </a:extLst>
          </p:cNvPr>
          <p:cNvSpPr txBox="1"/>
          <p:nvPr/>
        </p:nvSpPr>
        <p:spPr>
          <a:xfrm>
            <a:off x="3878065" y="1918118"/>
            <a:ext cx="167454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/>
            </a:lvl1pPr>
          </a:lstStyle>
          <a:p>
            <a:pPr algn="r"/>
            <a:r>
              <a:rPr lang="en-US" dirty="0"/>
              <a:t>Interface plate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0192F6-CB7B-4940-BF7C-8FDAD6F20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63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3"/>
          <p:cNvSpPr txBox="1">
            <a:spLocks/>
          </p:cNvSpPr>
          <p:nvPr/>
        </p:nvSpPr>
        <p:spPr>
          <a:xfrm>
            <a:off x="2044069" y="0"/>
            <a:ext cx="6048896" cy="10898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914400">
              <a:lnSpc>
                <a:spcPct val="90000"/>
              </a:lnSpc>
            </a:pPr>
            <a:r>
              <a:rPr lang="en-US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Avionics &amp; Communications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032" y="1710543"/>
            <a:ext cx="3898223" cy="47192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4658" y="1815647"/>
            <a:ext cx="4190092" cy="4719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/>
              <a:t>COTS parts selected for thermal and radiation tolerance with additional custom mitigations as needed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0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dirty="0"/>
              <a:t>Computing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Radiation tolerant FPGA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Redundant “hot swap” of flight controllers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High-Level navigation processor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b="1" dirty="0"/>
              <a:t>Communications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Zig-Bee (802.15.4) protocol standard 900 MHz radio two node network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C3B964-2AAD-AC49-98B7-A17D7FAA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241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3"/>
          <p:cNvSpPr txBox="1">
            <a:spLocks/>
          </p:cNvSpPr>
          <p:nvPr/>
        </p:nvSpPr>
        <p:spPr>
          <a:xfrm>
            <a:off x="2023048" y="0"/>
            <a:ext cx="5884891" cy="10898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1" i="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Power, Energy &amp; Thermal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028433"/>
            <a:ext cx="8115300" cy="562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/>
              <a:t>Solar Panel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Inverted Metamorphic Quadruple Junction (IMM4) solar cells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Tuned for Mars spectrum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/>
              <a:t>Battery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Lithium ion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6 Sony VTC4 cells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510 W Peak Power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b="1" dirty="0"/>
              <a:t>Thermal System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gas-gap insulation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Survival heaters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High alpha fuselage coating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Low-conductivity composites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Optimized wire gages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7B2A54-6A6A-E747-8947-9F10A77A5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5908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3"/>
          <p:cNvSpPr txBox="1">
            <a:spLocks/>
          </p:cNvSpPr>
          <p:nvPr/>
        </p:nvSpPr>
        <p:spPr>
          <a:xfrm>
            <a:off x="2033559" y="2773"/>
            <a:ext cx="4941398" cy="10898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Electronics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3559" y="2392370"/>
            <a:ext cx="6940550" cy="4292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249" y="1278990"/>
            <a:ext cx="2787650" cy="3259680"/>
          </a:xfrm>
          <a:prstGeom prst="rect">
            <a:avLst/>
          </a:prstGeom>
          <a:ln w="76200">
            <a:solidFill>
              <a:schemeClr val="bg1">
                <a:lumMod val="6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9609" y="1842410"/>
            <a:ext cx="1413715" cy="1401555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05F55C-435D-EC41-9BDB-9FC4B5423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71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3"/>
          <p:cNvSpPr txBox="1">
            <a:spLocks/>
          </p:cNvSpPr>
          <p:nvPr/>
        </p:nvSpPr>
        <p:spPr>
          <a:xfrm>
            <a:off x="2012538" y="0"/>
            <a:ext cx="4941398" cy="10898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Sensors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08150" y="1366539"/>
            <a:ext cx="4190092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IMU  (Bosch </a:t>
            </a:r>
            <a:r>
              <a:rPr lang="en-US" sz="2000" dirty="0" err="1"/>
              <a:t>Sensortec</a:t>
            </a:r>
            <a:r>
              <a:rPr lang="en-US" sz="2000" dirty="0"/>
              <a:t> BMI-160)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Inclinometer (MEMS </a:t>
            </a:r>
            <a:r>
              <a:rPr lang="en-US" sz="2000" dirty="0" err="1"/>
              <a:t>MuRata</a:t>
            </a:r>
            <a:r>
              <a:rPr lang="en-US" sz="2000" dirty="0"/>
              <a:t> SCA100T-D02)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Altimeter (Garmin Lidar-Lite-V3)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Navigation (NAV) Camera (640 by 480 pixel </a:t>
            </a:r>
            <a:r>
              <a:rPr lang="en-US" sz="2000" dirty="0" err="1"/>
              <a:t>Omnivision</a:t>
            </a:r>
            <a:r>
              <a:rPr lang="en-US" sz="2000" dirty="0"/>
              <a:t> OV7251)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Return-to-Earth (RTE) Camera (4208 by 3120 pixel Sony IMX 214)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FC83D2-C303-CB44-ACE4-7B6D5DC56E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9299" y="4464499"/>
            <a:ext cx="2324199" cy="13868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A7361B-E720-2444-88DC-8A276DD28863}"/>
              </a:ext>
            </a:extLst>
          </p:cNvPr>
          <p:cNvSpPr txBox="1"/>
          <p:nvPr/>
        </p:nvSpPr>
        <p:spPr>
          <a:xfrm>
            <a:off x="6926685" y="5983404"/>
            <a:ext cx="1662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Bosch BMI-160 IMU</a:t>
            </a:r>
          </a:p>
        </p:txBody>
      </p:sp>
      <p:pic>
        <p:nvPicPr>
          <p:cNvPr id="13" name="Picture 12" descr="mage result for garmin lite v3">
            <a:extLst>
              <a:ext uri="{FF2B5EF4-FFF2-40B4-BE49-F238E27FC236}">
                <a16:creationId xmlns:a16="http://schemas.microsoft.com/office/drawing/2014/main" id="{AC57F87A-A5B4-A04A-9FC2-75DA943C3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1190" y="4379917"/>
            <a:ext cx="1555965" cy="1555965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C87C8B-D494-1244-8E30-BA8F197422F9}"/>
              </a:ext>
            </a:extLst>
          </p:cNvPr>
          <p:cNvSpPr txBox="1"/>
          <p:nvPr/>
        </p:nvSpPr>
        <p:spPr>
          <a:xfrm>
            <a:off x="4539449" y="5983404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sz="1400" b="1" dirty="0"/>
              <a:t>Garmin Lidar-Lite-V3</a:t>
            </a:r>
          </a:p>
          <a:p>
            <a:r>
              <a:rPr lang="en-US" sz="1400" b="1" dirty="0"/>
              <a:t>Altimeter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5421B7-9B7F-0D42-B4EE-FC9C20972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28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92FCD6-2901-6E4C-9A20-8BD84C7AA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6748" y="1281957"/>
            <a:ext cx="4819364" cy="380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05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1F2E0D-F50C-EE46-A230-05A3D090B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Guidance and Control</a:t>
            </a:r>
          </a:p>
        </p:txBody>
      </p:sp>
      <p:sp>
        <p:nvSpPr>
          <p:cNvPr id="6" name="Content Placeholder 28">
            <a:extLst>
              <a:ext uri="{FF2B5EF4-FFF2-40B4-BE49-F238E27FC236}">
                <a16:creationId xmlns:a16="http://schemas.microsoft.com/office/drawing/2014/main" id="{6F111CA8-6EC1-924C-8797-64171656F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500" y="1225389"/>
            <a:ext cx="8088611" cy="537296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Classical nested control architecture: outer position loop around inner attitude loop</a:t>
            </a:r>
          </a:p>
          <a:p>
            <a:r>
              <a:rPr lang="en-US" dirty="0"/>
              <a:t>Guidance plans smooth trajectories between ground-provided waypoints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Takeoff strategy</a:t>
            </a:r>
          </a:p>
          <a:p>
            <a:r>
              <a:rPr lang="en-US" dirty="0"/>
              <a:t>“Jump” off ground with fixed thrust and limited control</a:t>
            </a:r>
          </a:p>
          <a:p>
            <a:r>
              <a:rPr lang="en-US" dirty="0"/>
              <a:t>Switch to full control after separating from ground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Landing strategy</a:t>
            </a:r>
          </a:p>
          <a:p>
            <a:r>
              <a:rPr lang="en-US" dirty="0"/>
              <a:t>Fly toward ground at constant speed</a:t>
            </a:r>
          </a:p>
          <a:p>
            <a:r>
              <a:rPr lang="en-US" dirty="0"/>
              <a:t>Switch off control when ground contact detected</a:t>
            </a:r>
          </a:p>
          <a:p>
            <a:pPr lvl="1"/>
            <a:r>
              <a:rPr lang="en-US" dirty="0"/>
              <a:t>As indicated by control residuals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5A4514-229D-F54A-A5DA-7981E78AC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213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3B6BC8-0895-A04B-A7FE-630706A99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04A9DB-14C7-8F48-8405-6BF66874B79F}"/>
              </a:ext>
            </a:extLst>
          </p:cNvPr>
          <p:cNvSpPr txBox="1"/>
          <p:nvPr/>
        </p:nvSpPr>
        <p:spPr>
          <a:xfrm>
            <a:off x="0" y="5337247"/>
            <a:ext cx="9144000" cy="955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Aerial Dimension:</a:t>
            </a:r>
          </a:p>
          <a:p>
            <a:pPr algn="ctr">
              <a:lnSpc>
                <a:spcPct val="11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Scouts terrain far ahead of rovers, and possibly someday, humans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AB0B97-455E-2442-B987-023FE2ED30FF}"/>
              </a:ext>
            </a:extLst>
          </p:cNvPr>
          <p:cNvSpPr txBox="1"/>
          <p:nvPr/>
        </p:nvSpPr>
        <p:spPr>
          <a:xfrm>
            <a:off x="7932988" y="4778708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(Illustration)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55D4DC-F0FC-284C-B339-883A20CCD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6399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1F2E0D-F50C-EE46-A230-05A3D090B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</a:t>
            </a:r>
          </a:p>
        </p:txBody>
      </p:sp>
      <p:sp>
        <p:nvSpPr>
          <p:cNvPr id="6" name="Content Placeholder 28">
            <a:extLst>
              <a:ext uri="{FF2B5EF4-FFF2-40B4-BE49-F238E27FC236}">
                <a16:creationId xmlns:a16="http://schemas.microsoft.com/office/drawing/2014/main" id="{6F111CA8-6EC1-924C-8797-64171656F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500" y="1225389"/>
            <a:ext cx="8422618" cy="5372967"/>
          </a:xfrm>
        </p:spPr>
        <p:txBody>
          <a:bodyPr>
            <a:normAutofit/>
          </a:bodyPr>
          <a:lstStyle/>
          <a:p>
            <a:r>
              <a:rPr lang="en-US" dirty="0"/>
              <a:t>Based on feature detection</a:t>
            </a:r>
            <a:br>
              <a:rPr lang="en-US" dirty="0"/>
            </a:br>
            <a:r>
              <a:rPr lang="en-US" dirty="0"/>
              <a:t>and tracking</a:t>
            </a:r>
          </a:p>
          <a:p>
            <a:pPr lvl="1"/>
            <a:r>
              <a:rPr lang="en-US" dirty="0"/>
              <a:t>FAST + KLT algorithms at</a:t>
            </a:r>
            <a:br>
              <a:rPr lang="en-US" dirty="0"/>
            </a:br>
            <a:r>
              <a:rPr lang="en-US" dirty="0"/>
              <a:t>30-Hz frame rate</a:t>
            </a:r>
          </a:p>
          <a:p>
            <a:r>
              <a:rPr lang="en-US" dirty="0"/>
              <a:t>Features mapped onto </a:t>
            </a:r>
            <a:r>
              <a:rPr lang="en-US" i="1" dirty="0"/>
              <a:t>ground</a:t>
            </a:r>
            <a:br>
              <a:rPr lang="en-US" i="1" dirty="0"/>
            </a:br>
            <a:r>
              <a:rPr lang="en-US" i="1" dirty="0"/>
              <a:t>plane</a:t>
            </a:r>
          </a:p>
          <a:p>
            <a:pPr lvl="1"/>
            <a:r>
              <a:rPr lang="en-US" dirty="0"/>
              <a:t>Assumed known</a:t>
            </a:r>
          </a:p>
          <a:p>
            <a:r>
              <a:rPr lang="en-US" dirty="0"/>
              <a:t>Mapped feature locations</a:t>
            </a:r>
            <a:br>
              <a:rPr lang="en-US" dirty="0"/>
            </a:br>
            <a:r>
              <a:rPr lang="en-US" dirty="0"/>
              <a:t>compared to predicted locations</a:t>
            </a:r>
          </a:p>
          <a:p>
            <a:pPr lvl="1"/>
            <a:r>
              <a:rPr lang="en-US" dirty="0"/>
              <a:t>Residuals used as filter innovations in Extended Kalman Filter</a:t>
            </a: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2A4914BA-E7DB-374D-9E90-7245202BA966}"/>
              </a:ext>
            </a:extLst>
          </p:cNvPr>
          <p:cNvGrpSpPr/>
          <p:nvPr/>
        </p:nvGrpSpPr>
        <p:grpSpPr>
          <a:xfrm>
            <a:off x="4968480" y="1404590"/>
            <a:ext cx="3927744" cy="2420646"/>
            <a:chOff x="514350" y="1814602"/>
            <a:chExt cx="4724361" cy="336699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12EF0D6-6A44-1B49-A3D5-64125BC582FA}"/>
                </a:ext>
              </a:extLst>
            </p:cNvPr>
            <p:cNvCxnSpPr/>
            <p:nvPr/>
          </p:nvCxnSpPr>
          <p:spPr>
            <a:xfrm>
              <a:off x="514350" y="4829175"/>
              <a:ext cx="472436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Aircraft, Aviation, Helicopter, Silhouette, Soviet">
              <a:extLst>
                <a:ext uri="{FF2B5EF4-FFF2-40B4-BE49-F238E27FC236}">
                  <a16:creationId xmlns:a16="http://schemas.microsoft.com/office/drawing/2014/main" id="{01B6F5EF-1286-ED4F-84BA-18E588139D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83" y="2605423"/>
              <a:ext cx="602378" cy="45462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28D6F1F-247F-B746-9A93-53D639446CC3}"/>
                </a:ext>
              </a:extLst>
            </p:cNvPr>
            <p:cNvCxnSpPr/>
            <p:nvPr/>
          </p:nvCxnSpPr>
          <p:spPr>
            <a:xfrm>
              <a:off x="1057275" y="2943225"/>
              <a:ext cx="1390650" cy="1885950"/>
            </a:xfrm>
            <a:prstGeom prst="line">
              <a:avLst/>
            </a:prstGeom>
            <a:ln cap="rnd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E46B334-2407-2A43-B29F-51077B543A60}"/>
                </a:ext>
              </a:extLst>
            </p:cNvPr>
            <p:cNvCxnSpPr/>
            <p:nvPr/>
          </p:nvCxnSpPr>
          <p:spPr>
            <a:xfrm>
              <a:off x="1057275" y="2943225"/>
              <a:ext cx="0" cy="1885950"/>
            </a:xfrm>
            <a:prstGeom prst="line">
              <a:avLst/>
            </a:prstGeom>
            <a:ln cap="rnd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FD382B4-A8FF-6447-B94D-230E1AF5BAF7}"/>
                </a:ext>
              </a:extLst>
            </p:cNvPr>
            <p:cNvCxnSpPr/>
            <p:nvPr/>
          </p:nvCxnSpPr>
          <p:spPr>
            <a:xfrm>
              <a:off x="1057275" y="2943225"/>
              <a:ext cx="704850" cy="1885950"/>
            </a:xfrm>
            <a:prstGeom prst="line">
              <a:avLst/>
            </a:prstGeom>
            <a:ln cap="rnd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 descr="Aircraft, Aviation, Helicopter, Silhouette, Soviet">
              <a:extLst>
                <a:ext uri="{FF2B5EF4-FFF2-40B4-BE49-F238E27FC236}">
                  <a16:creationId xmlns:a16="http://schemas.microsoft.com/office/drawing/2014/main" id="{D733C6B8-DC4A-E741-BF97-A9D57A4869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6736" y="2303199"/>
              <a:ext cx="602378" cy="45462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Aircraft, Aviation, Helicopter, Silhouette, Soviet">
              <a:extLst>
                <a:ext uri="{FF2B5EF4-FFF2-40B4-BE49-F238E27FC236}">
                  <a16:creationId xmlns:a16="http://schemas.microsoft.com/office/drawing/2014/main" id="{B8421874-1028-0747-83D7-355411C2E0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4289" y="2605423"/>
              <a:ext cx="602378" cy="45462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EFF9F53-B77D-A84C-BE75-2232277C321A}"/>
                </a:ext>
              </a:extLst>
            </p:cNvPr>
            <p:cNvCxnSpPr/>
            <p:nvPr/>
          </p:nvCxnSpPr>
          <p:spPr>
            <a:xfrm flipH="1">
              <a:off x="1057275" y="2605423"/>
              <a:ext cx="1390650" cy="2223752"/>
            </a:xfrm>
            <a:prstGeom prst="line">
              <a:avLst/>
            </a:prstGeom>
            <a:ln cap="rnd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19F1EBB-12ED-A347-A376-BAC96881E136}"/>
                </a:ext>
              </a:extLst>
            </p:cNvPr>
            <p:cNvCxnSpPr/>
            <p:nvPr/>
          </p:nvCxnSpPr>
          <p:spPr>
            <a:xfrm flipH="1">
              <a:off x="1762125" y="2605423"/>
              <a:ext cx="685800" cy="2223752"/>
            </a:xfrm>
            <a:prstGeom prst="line">
              <a:avLst/>
            </a:prstGeom>
            <a:ln cap="rnd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8473F38-AC70-814C-A6FF-C2DF52704A54}"/>
                </a:ext>
              </a:extLst>
            </p:cNvPr>
            <p:cNvCxnSpPr/>
            <p:nvPr/>
          </p:nvCxnSpPr>
          <p:spPr>
            <a:xfrm>
              <a:off x="2447925" y="2605423"/>
              <a:ext cx="0" cy="2223752"/>
            </a:xfrm>
            <a:prstGeom prst="line">
              <a:avLst/>
            </a:prstGeom>
            <a:ln cap="rnd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0826E97-169D-A74E-865A-613283EC6B86}"/>
                </a:ext>
              </a:extLst>
            </p:cNvPr>
            <p:cNvCxnSpPr/>
            <p:nvPr/>
          </p:nvCxnSpPr>
          <p:spPr>
            <a:xfrm flipH="1">
              <a:off x="1057275" y="2943225"/>
              <a:ext cx="2781300" cy="1885950"/>
            </a:xfrm>
            <a:prstGeom prst="line">
              <a:avLst/>
            </a:prstGeom>
            <a:ln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09866BE-4EE6-DB46-BBCE-C1258AD2B15B}"/>
                </a:ext>
              </a:extLst>
            </p:cNvPr>
            <p:cNvCxnSpPr/>
            <p:nvPr/>
          </p:nvCxnSpPr>
          <p:spPr>
            <a:xfrm flipH="1">
              <a:off x="1762125" y="2943225"/>
              <a:ext cx="2076451" cy="1885950"/>
            </a:xfrm>
            <a:prstGeom prst="line">
              <a:avLst/>
            </a:prstGeom>
            <a:ln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B16ADC5-4C60-5B4A-8184-7363DC6574A1}"/>
                </a:ext>
              </a:extLst>
            </p:cNvPr>
            <p:cNvCxnSpPr/>
            <p:nvPr/>
          </p:nvCxnSpPr>
          <p:spPr>
            <a:xfrm flipH="1">
              <a:off x="2466976" y="2943225"/>
              <a:ext cx="1371599" cy="1885950"/>
            </a:xfrm>
            <a:prstGeom prst="line">
              <a:avLst/>
            </a:prstGeom>
            <a:ln cap="rnd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 descr="IguanaTex_tmp.png">
              <a:extLst>
                <a:ext uri="{FF2B5EF4-FFF2-40B4-BE49-F238E27FC236}">
                  <a16:creationId xmlns:a16="http://schemas.microsoft.com/office/drawing/2014/main" id="{52BE5A96-A8E6-0247-B6BD-4EC83FA8D796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9751" y="4953028"/>
              <a:ext cx="195048" cy="228572"/>
            </a:xfrm>
            <a:prstGeom prst="rect">
              <a:avLst/>
            </a:prstGeom>
          </p:spPr>
        </p:pic>
        <p:pic>
          <p:nvPicPr>
            <p:cNvPr id="22" name="Picture 21" descr="IguanaTex_tmp.png">
              <a:extLst>
                <a:ext uri="{FF2B5EF4-FFF2-40B4-BE49-F238E27FC236}">
                  <a16:creationId xmlns:a16="http://schemas.microsoft.com/office/drawing/2014/main" id="{D8E40BC4-2B94-1641-871B-91EB732E0FD6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4600" y="4953027"/>
              <a:ext cx="201143" cy="228572"/>
            </a:xfrm>
            <a:prstGeom prst="rect">
              <a:avLst/>
            </a:prstGeom>
          </p:spPr>
        </p:pic>
        <p:pic>
          <p:nvPicPr>
            <p:cNvPr id="23" name="Picture 22" descr="IguanaTex_tmp.png">
              <a:extLst>
                <a:ext uri="{FF2B5EF4-FFF2-40B4-BE49-F238E27FC236}">
                  <a16:creationId xmlns:a16="http://schemas.microsoft.com/office/drawing/2014/main" id="{F9D44E9B-58AF-C24D-B446-68DD04559F4B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7353" y="4953027"/>
              <a:ext cx="202667" cy="228572"/>
            </a:xfrm>
            <a:prstGeom prst="rect">
              <a:avLst/>
            </a:prstGeom>
          </p:spPr>
        </p:pic>
        <p:pic>
          <p:nvPicPr>
            <p:cNvPr id="24" name="Picture 23" descr="Aircraft, Aviation, Helicopter, Silhouette, Soviet">
              <a:extLst>
                <a:ext uri="{FF2B5EF4-FFF2-40B4-BE49-F238E27FC236}">
                  <a16:creationId xmlns:a16="http://schemas.microsoft.com/office/drawing/2014/main" id="{37CF1239-F954-AC42-AE48-CABD68E3F7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367" y="2605423"/>
              <a:ext cx="602378" cy="45462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57F555E-928C-4747-B2FE-ED3C124066DC}"/>
                </a:ext>
              </a:extLst>
            </p:cNvPr>
            <p:cNvCxnSpPr/>
            <p:nvPr/>
          </p:nvCxnSpPr>
          <p:spPr>
            <a:xfrm>
              <a:off x="4741459" y="2943225"/>
              <a:ext cx="0" cy="1885950"/>
            </a:xfrm>
            <a:prstGeom prst="line">
              <a:avLst/>
            </a:prstGeom>
            <a:ln cap="rnd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 descr="IguanaTex_tmp.png">
              <a:extLst>
                <a:ext uri="{FF2B5EF4-FFF2-40B4-BE49-F238E27FC236}">
                  <a16:creationId xmlns:a16="http://schemas.microsoft.com/office/drawing/2014/main" id="{B8528913-BA4C-454A-B47E-817A34C4E46D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6164" y="1814602"/>
              <a:ext cx="602378" cy="450496"/>
            </a:xfrm>
            <a:prstGeom prst="rect">
              <a:avLst/>
            </a:prstGeom>
          </p:spPr>
        </p:pic>
        <p:pic>
          <p:nvPicPr>
            <p:cNvPr id="29" name="Picture 28" descr="IguanaTex_tmp.png">
              <a:extLst>
                <a:ext uri="{FF2B5EF4-FFF2-40B4-BE49-F238E27FC236}">
                  <a16:creationId xmlns:a16="http://schemas.microsoft.com/office/drawing/2014/main" id="{9D43F63B-3B32-2340-A45F-2F152D7545E5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440" y="2094815"/>
              <a:ext cx="589646" cy="475566"/>
            </a:xfrm>
            <a:prstGeom prst="rect">
              <a:avLst/>
            </a:prstGeom>
          </p:spPr>
        </p:pic>
        <p:pic>
          <p:nvPicPr>
            <p:cNvPr id="30" name="Picture 29" descr="IguanaTex_tmp.png">
              <a:extLst>
                <a:ext uri="{FF2B5EF4-FFF2-40B4-BE49-F238E27FC236}">
                  <a16:creationId xmlns:a16="http://schemas.microsoft.com/office/drawing/2014/main" id="{5970E527-1192-B04E-8AFF-577925D010FE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3847" y="1852703"/>
              <a:ext cx="602378" cy="450496"/>
            </a:xfrm>
            <a:prstGeom prst="rect">
              <a:avLst/>
            </a:prstGeom>
          </p:spPr>
        </p:pic>
        <p:pic>
          <p:nvPicPr>
            <p:cNvPr id="31" name="Picture 30" descr="IguanaTex_tmp.png">
              <a:extLst>
                <a:ext uri="{FF2B5EF4-FFF2-40B4-BE49-F238E27FC236}">
                  <a16:creationId xmlns:a16="http://schemas.microsoft.com/office/drawing/2014/main" id="{7314C32B-509A-D94F-87D6-A6C3D3C5A957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836452" y="2087193"/>
              <a:ext cx="421640" cy="45719"/>
            </a:xfrm>
            <a:prstGeom prst="rect">
              <a:avLst/>
            </a:prstGeom>
          </p:spPr>
        </p:pic>
        <p:pic>
          <p:nvPicPr>
            <p:cNvPr id="32" name="Picture 31" descr="IguanaTex_tmp.png">
              <a:extLst>
                <a:ext uri="{FF2B5EF4-FFF2-40B4-BE49-F238E27FC236}">
                  <a16:creationId xmlns:a16="http://schemas.microsoft.com/office/drawing/2014/main" id="{03416E5B-3DBE-4545-B112-10EB1FCF8E1F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749114" y="3060047"/>
              <a:ext cx="421640" cy="45719"/>
            </a:xfrm>
            <a:prstGeom prst="rect">
              <a:avLst/>
            </a:prstGeom>
          </p:spPr>
        </p:pic>
        <p:pic>
          <p:nvPicPr>
            <p:cNvPr id="33" name="Picture 32" descr="IguanaTex_tmp.png">
              <a:extLst>
                <a:ext uri="{FF2B5EF4-FFF2-40B4-BE49-F238E27FC236}">
                  <a16:creationId xmlns:a16="http://schemas.microsoft.com/office/drawing/2014/main" id="{FB86EB1F-A60E-DA41-91AB-53C5FF76A879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4160" y="2065416"/>
              <a:ext cx="589646" cy="47556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E477238-858D-3744-A36F-3929B1E56E04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206" y="4901724"/>
            <a:ext cx="4595205" cy="174115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6C6630-D327-B847-B2E5-015F93AE0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368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8" descr="image006">
            <a:extLst>
              <a:ext uri="{FF2B5EF4-FFF2-40B4-BE49-F238E27FC236}">
                <a16:creationId xmlns:a16="http://schemas.microsoft.com/office/drawing/2014/main" id="{61D1668D-6D09-AC40-8C67-28E2DA328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502" y="1946983"/>
            <a:ext cx="5901657" cy="415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C6BCB160-F877-3A46-BD7A-225464A7CAA8}"/>
              </a:ext>
            </a:extLst>
          </p:cNvPr>
          <p:cNvSpPr txBox="1"/>
          <p:nvPr/>
        </p:nvSpPr>
        <p:spPr>
          <a:xfrm>
            <a:off x="-92775" y="-194502"/>
            <a:ext cx="9144000" cy="1589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Rover Accommodation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11D044-4B6A-5A4E-8E8D-270291D5A49E}"/>
              </a:ext>
            </a:extLst>
          </p:cNvPr>
          <p:cNvSpPr txBox="1"/>
          <p:nvPr/>
        </p:nvSpPr>
        <p:spPr>
          <a:xfrm>
            <a:off x="826896" y="1721138"/>
            <a:ext cx="29119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Base Station Electronics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23FD59-84A9-4040-AF06-B60F8014CAED}"/>
              </a:ext>
            </a:extLst>
          </p:cNvPr>
          <p:cNvSpPr txBox="1"/>
          <p:nvPr/>
        </p:nvSpPr>
        <p:spPr>
          <a:xfrm>
            <a:off x="3071032" y="2176020"/>
            <a:ext cx="2816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Base Station Antenna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FFED7D-26A8-6F47-94AD-1190A865726A}"/>
              </a:ext>
            </a:extLst>
          </p:cNvPr>
          <p:cNvSpPr txBox="1"/>
          <p:nvPr/>
        </p:nvSpPr>
        <p:spPr>
          <a:xfrm>
            <a:off x="959373" y="6174302"/>
            <a:ext cx="30471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Mars Helicopter (stowed)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2816C5-8BBE-CA48-AB75-5A9F5201939A}"/>
              </a:ext>
            </a:extLst>
          </p:cNvPr>
          <p:cNvSpPr txBox="1"/>
          <p:nvPr/>
        </p:nvSpPr>
        <p:spPr>
          <a:xfrm>
            <a:off x="4900066" y="6150280"/>
            <a:ext cx="35445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Mars Helicopter Delivery System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820E2EC-50EC-6447-802D-A312A1ECF1BE}"/>
              </a:ext>
            </a:extLst>
          </p:cNvPr>
          <p:cNvCxnSpPr>
            <a:cxnSpLocks/>
          </p:cNvCxnSpPr>
          <p:nvPr/>
        </p:nvCxnSpPr>
        <p:spPr>
          <a:xfrm flipH="1">
            <a:off x="3210399" y="4932560"/>
            <a:ext cx="242861" cy="1183459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92C3E1B-2D8B-4C4B-B64A-024956D510FD}"/>
              </a:ext>
            </a:extLst>
          </p:cNvPr>
          <p:cNvCxnSpPr>
            <a:cxnSpLocks/>
          </p:cNvCxnSpPr>
          <p:nvPr/>
        </p:nvCxnSpPr>
        <p:spPr>
          <a:xfrm>
            <a:off x="5096895" y="5114914"/>
            <a:ext cx="370856" cy="97399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CFC7588-3211-F945-A735-0A0324E01D02}"/>
              </a:ext>
            </a:extLst>
          </p:cNvPr>
          <p:cNvCxnSpPr>
            <a:cxnSpLocks/>
          </p:cNvCxnSpPr>
          <p:nvPr/>
        </p:nvCxnSpPr>
        <p:spPr>
          <a:xfrm flipH="1" flipV="1">
            <a:off x="1775040" y="2090470"/>
            <a:ext cx="1167093" cy="1500733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823D7FF-C1BF-8F48-865A-7B2C72F30930}"/>
              </a:ext>
            </a:extLst>
          </p:cNvPr>
          <p:cNvCxnSpPr>
            <a:cxnSpLocks/>
          </p:cNvCxnSpPr>
          <p:nvPr/>
        </p:nvCxnSpPr>
        <p:spPr>
          <a:xfrm flipV="1">
            <a:off x="3547721" y="2519636"/>
            <a:ext cx="382239" cy="894217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68A1B8-40DE-6841-9E38-5E1C43759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877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40">
            <a:extLst>
              <a:ext uri="{FF2B5EF4-FFF2-40B4-BE49-F238E27FC236}">
                <a16:creationId xmlns:a16="http://schemas.microsoft.com/office/drawing/2014/main" id="{BEFDDD3B-7452-2741-8FA2-1BCA9A6FE6CD}"/>
              </a:ext>
            </a:extLst>
          </p:cNvPr>
          <p:cNvSpPr/>
          <p:nvPr/>
        </p:nvSpPr>
        <p:spPr>
          <a:xfrm>
            <a:off x="1157591" y="4036979"/>
            <a:ext cx="2461098" cy="1945532"/>
          </a:xfrm>
          <a:custGeom>
            <a:avLst/>
            <a:gdLst>
              <a:gd name="connsiteX0" fmla="*/ 0 w 2461098"/>
              <a:gd name="connsiteY0" fmla="*/ 0 h 1945532"/>
              <a:gd name="connsiteX1" fmla="*/ 428018 w 2461098"/>
              <a:gd name="connsiteY1" fmla="*/ 1429966 h 1945532"/>
              <a:gd name="connsiteX2" fmla="*/ 2461098 w 2461098"/>
              <a:gd name="connsiteY2" fmla="*/ 1945532 h 1945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1098" h="1945532">
                <a:moveTo>
                  <a:pt x="0" y="0"/>
                </a:moveTo>
                <a:cubicBezTo>
                  <a:pt x="8917" y="552855"/>
                  <a:pt x="17835" y="1105711"/>
                  <a:pt x="428018" y="1429966"/>
                </a:cubicBezTo>
                <a:cubicBezTo>
                  <a:pt x="838201" y="1754221"/>
                  <a:pt x="1649649" y="1849876"/>
                  <a:pt x="2461098" y="1945532"/>
                </a:cubicBezTo>
              </a:path>
            </a:pathLst>
          </a:custGeom>
          <a:noFill/>
          <a:ln w="1270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D8EF157F-0B9D-0D49-A84B-E2B3433A65ED}"/>
              </a:ext>
            </a:extLst>
          </p:cNvPr>
          <p:cNvSpPr/>
          <p:nvPr/>
        </p:nvSpPr>
        <p:spPr>
          <a:xfrm>
            <a:off x="3161490" y="3822971"/>
            <a:ext cx="1274323" cy="1400783"/>
          </a:xfrm>
          <a:custGeom>
            <a:avLst/>
            <a:gdLst>
              <a:gd name="connsiteX0" fmla="*/ 0 w 1060315"/>
              <a:gd name="connsiteY0" fmla="*/ 0 h 1254868"/>
              <a:gd name="connsiteX1" fmla="*/ 583660 w 1060315"/>
              <a:gd name="connsiteY1" fmla="*/ 330740 h 1254868"/>
              <a:gd name="connsiteX2" fmla="*/ 943583 w 1060315"/>
              <a:gd name="connsiteY2" fmla="*/ 856034 h 1254868"/>
              <a:gd name="connsiteX3" fmla="*/ 1060315 w 1060315"/>
              <a:gd name="connsiteY3" fmla="*/ 1254868 h 1254868"/>
              <a:gd name="connsiteX0" fmla="*/ 0 w 1274323"/>
              <a:gd name="connsiteY0" fmla="*/ 0 h 1400783"/>
              <a:gd name="connsiteX1" fmla="*/ 583660 w 1274323"/>
              <a:gd name="connsiteY1" fmla="*/ 330740 h 1400783"/>
              <a:gd name="connsiteX2" fmla="*/ 943583 w 1274323"/>
              <a:gd name="connsiteY2" fmla="*/ 856034 h 1400783"/>
              <a:gd name="connsiteX3" fmla="*/ 1274323 w 1274323"/>
              <a:gd name="connsiteY3" fmla="*/ 1400783 h 1400783"/>
              <a:gd name="connsiteX0" fmla="*/ 0 w 1274323"/>
              <a:gd name="connsiteY0" fmla="*/ 0 h 1400783"/>
              <a:gd name="connsiteX1" fmla="*/ 583660 w 1274323"/>
              <a:gd name="connsiteY1" fmla="*/ 330740 h 1400783"/>
              <a:gd name="connsiteX2" fmla="*/ 1060315 w 1274323"/>
              <a:gd name="connsiteY2" fmla="*/ 836579 h 1400783"/>
              <a:gd name="connsiteX3" fmla="*/ 1274323 w 1274323"/>
              <a:gd name="connsiteY3" fmla="*/ 1400783 h 1400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4323" h="1400783">
                <a:moveTo>
                  <a:pt x="0" y="0"/>
                </a:moveTo>
                <a:cubicBezTo>
                  <a:pt x="213198" y="94034"/>
                  <a:pt x="406941" y="191310"/>
                  <a:pt x="583660" y="330740"/>
                </a:cubicBezTo>
                <a:cubicBezTo>
                  <a:pt x="760379" y="470170"/>
                  <a:pt x="945205" y="658239"/>
                  <a:pt x="1060315" y="836579"/>
                </a:cubicBezTo>
                <a:cubicBezTo>
                  <a:pt x="1175425" y="1014919"/>
                  <a:pt x="1255678" y="1278376"/>
                  <a:pt x="1274323" y="1400783"/>
                </a:cubicBezTo>
              </a:path>
            </a:pathLst>
          </a:custGeom>
          <a:noFill/>
          <a:ln w="1270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F393EE-2B80-4E4F-8EF5-7743120D962B}"/>
              </a:ext>
            </a:extLst>
          </p:cNvPr>
          <p:cNvSpPr/>
          <p:nvPr/>
        </p:nvSpPr>
        <p:spPr>
          <a:xfrm>
            <a:off x="4676176" y="1797115"/>
            <a:ext cx="3492231" cy="3385226"/>
          </a:xfrm>
          <a:custGeom>
            <a:avLst/>
            <a:gdLst>
              <a:gd name="connsiteX0" fmla="*/ 0 w 1702341"/>
              <a:gd name="connsiteY0" fmla="*/ 1157592 h 1212769"/>
              <a:gd name="connsiteX1" fmla="*/ 1293779 w 1702341"/>
              <a:gd name="connsiteY1" fmla="*/ 1079770 h 1212769"/>
              <a:gd name="connsiteX2" fmla="*/ 1702341 w 1702341"/>
              <a:gd name="connsiteY2" fmla="*/ 0 h 1212769"/>
              <a:gd name="connsiteX0" fmla="*/ 0 w 1702341"/>
              <a:gd name="connsiteY0" fmla="*/ 1157592 h 1180145"/>
              <a:gd name="connsiteX1" fmla="*/ 1186775 w 1702341"/>
              <a:gd name="connsiteY1" fmla="*/ 972765 h 1180145"/>
              <a:gd name="connsiteX2" fmla="*/ 1702341 w 1702341"/>
              <a:gd name="connsiteY2" fmla="*/ 0 h 1180145"/>
              <a:gd name="connsiteX0" fmla="*/ 0 w 3433865"/>
              <a:gd name="connsiteY0" fmla="*/ 359248 h 3407938"/>
              <a:gd name="connsiteX1" fmla="*/ 1186775 w 3433865"/>
              <a:gd name="connsiteY1" fmla="*/ 174421 h 3407938"/>
              <a:gd name="connsiteX2" fmla="*/ 3433865 w 3433865"/>
              <a:gd name="connsiteY2" fmla="*/ 3365094 h 3407938"/>
              <a:gd name="connsiteX0" fmla="*/ 0 w 3433865"/>
              <a:gd name="connsiteY0" fmla="*/ 359248 h 3365094"/>
              <a:gd name="connsiteX1" fmla="*/ 1186775 w 3433865"/>
              <a:gd name="connsiteY1" fmla="*/ 174421 h 3365094"/>
              <a:gd name="connsiteX2" fmla="*/ 3433865 w 3433865"/>
              <a:gd name="connsiteY2" fmla="*/ 3365094 h 3365094"/>
              <a:gd name="connsiteX0" fmla="*/ 0 w 3501959"/>
              <a:gd name="connsiteY0" fmla="*/ 384116 h 3740158"/>
              <a:gd name="connsiteX1" fmla="*/ 1186775 w 3501959"/>
              <a:gd name="connsiteY1" fmla="*/ 199289 h 3740158"/>
              <a:gd name="connsiteX2" fmla="*/ 3501959 w 3501959"/>
              <a:gd name="connsiteY2" fmla="*/ 3740158 h 3740158"/>
              <a:gd name="connsiteX0" fmla="*/ 0 w 3501959"/>
              <a:gd name="connsiteY0" fmla="*/ 384116 h 3740158"/>
              <a:gd name="connsiteX1" fmla="*/ 1186775 w 3501959"/>
              <a:gd name="connsiteY1" fmla="*/ 199289 h 3740158"/>
              <a:gd name="connsiteX2" fmla="*/ 3501959 w 3501959"/>
              <a:gd name="connsiteY2" fmla="*/ 3740158 h 3740158"/>
              <a:gd name="connsiteX0" fmla="*/ 0 w 3501959"/>
              <a:gd name="connsiteY0" fmla="*/ 198379 h 3554421"/>
              <a:gd name="connsiteX1" fmla="*/ 1186775 w 3501959"/>
              <a:gd name="connsiteY1" fmla="*/ 13552 h 3554421"/>
              <a:gd name="connsiteX2" fmla="*/ 3501959 w 3501959"/>
              <a:gd name="connsiteY2" fmla="*/ 3554421 h 3554421"/>
              <a:gd name="connsiteX0" fmla="*/ 0 w 3472776"/>
              <a:gd name="connsiteY0" fmla="*/ 230091 h 3800142"/>
              <a:gd name="connsiteX1" fmla="*/ 1157592 w 3472776"/>
              <a:gd name="connsiteY1" fmla="*/ 259273 h 3800142"/>
              <a:gd name="connsiteX2" fmla="*/ 3472776 w 3472776"/>
              <a:gd name="connsiteY2" fmla="*/ 3800142 h 3800142"/>
              <a:gd name="connsiteX0" fmla="*/ 0 w 3472776"/>
              <a:gd name="connsiteY0" fmla="*/ 297300 h 3867351"/>
              <a:gd name="connsiteX1" fmla="*/ 1157592 w 3472776"/>
              <a:gd name="connsiteY1" fmla="*/ 326482 h 3867351"/>
              <a:gd name="connsiteX2" fmla="*/ 3472776 w 3472776"/>
              <a:gd name="connsiteY2" fmla="*/ 3867351 h 3867351"/>
              <a:gd name="connsiteX0" fmla="*/ 0 w 3472776"/>
              <a:gd name="connsiteY0" fmla="*/ 236544 h 3806595"/>
              <a:gd name="connsiteX1" fmla="*/ 1157592 w 3472776"/>
              <a:gd name="connsiteY1" fmla="*/ 265726 h 3806595"/>
              <a:gd name="connsiteX2" fmla="*/ 3472776 w 3472776"/>
              <a:gd name="connsiteY2" fmla="*/ 3806595 h 3806595"/>
              <a:gd name="connsiteX0" fmla="*/ 0 w 3472776"/>
              <a:gd name="connsiteY0" fmla="*/ 11831 h 3581882"/>
              <a:gd name="connsiteX1" fmla="*/ 1157592 w 3472776"/>
              <a:gd name="connsiteY1" fmla="*/ 41013 h 3581882"/>
              <a:gd name="connsiteX2" fmla="*/ 3472776 w 3472776"/>
              <a:gd name="connsiteY2" fmla="*/ 3581882 h 3581882"/>
              <a:gd name="connsiteX0" fmla="*/ 0 w 3472776"/>
              <a:gd name="connsiteY0" fmla="*/ 0 h 3570051"/>
              <a:gd name="connsiteX1" fmla="*/ 1177047 w 3472776"/>
              <a:gd name="connsiteY1" fmla="*/ 272374 h 3570051"/>
              <a:gd name="connsiteX2" fmla="*/ 3472776 w 3472776"/>
              <a:gd name="connsiteY2" fmla="*/ 3570051 h 3570051"/>
              <a:gd name="connsiteX0" fmla="*/ 0 w 3492231"/>
              <a:gd name="connsiteY0" fmla="*/ 180854 h 3566080"/>
              <a:gd name="connsiteX1" fmla="*/ 1196502 w 3492231"/>
              <a:gd name="connsiteY1" fmla="*/ 268403 h 3566080"/>
              <a:gd name="connsiteX2" fmla="*/ 3492231 w 3492231"/>
              <a:gd name="connsiteY2" fmla="*/ 3566080 h 3566080"/>
              <a:gd name="connsiteX0" fmla="*/ 0 w 3492231"/>
              <a:gd name="connsiteY0" fmla="*/ 0 h 3385226"/>
              <a:gd name="connsiteX1" fmla="*/ 1196502 w 3492231"/>
              <a:gd name="connsiteY1" fmla="*/ 87549 h 3385226"/>
              <a:gd name="connsiteX2" fmla="*/ 3492231 w 3492231"/>
              <a:gd name="connsiteY2" fmla="*/ 3385226 h 338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92231" h="3385226">
                <a:moveTo>
                  <a:pt x="0" y="0"/>
                </a:moveTo>
                <a:cubicBezTo>
                  <a:pt x="261837" y="28371"/>
                  <a:pt x="575553" y="-9727"/>
                  <a:pt x="1196502" y="87549"/>
                </a:cubicBezTo>
                <a:cubicBezTo>
                  <a:pt x="1817451" y="184825"/>
                  <a:pt x="3293624" y="754705"/>
                  <a:pt x="3492231" y="3385226"/>
                </a:cubicBezTo>
              </a:path>
            </a:pathLst>
          </a:custGeom>
          <a:noFill/>
          <a:ln w="1270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B01ABA3B-B90B-EC40-9388-D48649B3D4AE}"/>
              </a:ext>
            </a:extLst>
          </p:cNvPr>
          <p:cNvSpPr/>
          <p:nvPr/>
        </p:nvSpPr>
        <p:spPr>
          <a:xfrm>
            <a:off x="1301257" y="3751079"/>
            <a:ext cx="6546716" cy="1434465"/>
          </a:xfrm>
          <a:custGeom>
            <a:avLst/>
            <a:gdLst>
              <a:gd name="connsiteX0" fmla="*/ 0 w 6585626"/>
              <a:gd name="connsiteY0" fmla="*/ 63445 h 1464228"/>
              <a:gd name="connsiteX1" fmla="*/ 2412460 w 6585626"/>
              <a:gd name="connsiteY1" fmla="*/ 73172 h 1464228"/>
              <a:gd name="connsiteX2" fmla="*/ 5048655 w 6585626"/>
              <a:gd name="connsiteY2" fmla="*/ 112083 h 1464228"/>
              <a:gd name="connsiteX3" fmla="*/ 6585626 w 6585626"/>
              <a:gd name="connsiteY3" fmla="*/ 1464228 h 1464228"/>
              <a:gd name="connsiteX0" fmla="*/ 0 w 6585626"/>
              <a:gd name="connsiteY0" fmla="*/ 109541 h 1510324"/>
              <a:gd name="connsiteX1" fmla="*/ 2412460 w 6585626"/>
              <a:gd name="connsiteY1" fmla="*/ 21992 h 1510324"/>
              <a:gd name="connsiteX2" fmla="*/ 5048655 w 6585626"/>
              <a:gd name="connsiteY2" fmla="*/ 158179 h 1510324"/>
              <a:gd name="connsiteX3" fmla="*/ 6585626 w 6585626"/>
              <a:gd name="connsiteY3" fmla="*/ 1510324 h 1510324"/>
              <a:gd name="connsiteX0" fmla="*/ 0 w 6585626"/>
              <a:gd name="connsiteY0" fmla="*/ 91967 h 1492750"/>
              <a:gd name="connsiteX1" fmla="*/ 2412460 w 6585626"/>
              <a:gd name="connsiteY1" fmla="*/ 4418 h 1492750"/>
              <a:gd name="connsiteX2" fmla="*/ 5077838 w 6585626"/>
              <a:gd name="connsiteY2" fmla="*/ 237882 h 1492750"/>
              <a:gd name="connsiteX3" fmla="*/ 6585626 w 6585626"/>
              <a:gd name="connsiteY3" fmla="*/ 1492750 h 1492750"/>
              <a:gd name="connsiteX0" fmla="*/ 0 w 6605082"/>
              <a:gd name="connsiteY0" fmla="*/ 43410 h 1502559"/>
              <a:gd name="connsiteX1" fmla="*/ 2431916 w 6605082"/>
              <a:gd name="connsiteY1" fmla="*/ 14227 h 1502559"/>
              <a:gd name="connsiteX2" fmla="*/ 5097294 w 6605082"/>
              <a:gd name="connsiteY2" fmla="*/ 247691 h 1502559"/>
              <a:gd name="connsiteX3" fmla="*/ 6605082 w 6605082"/>
              <a:gd name="connsiteY3" fmla="*/ 1502559 h 1502559"/>
              <a:gd name="connsiteX0" fmla="*/ 0 w 6546716"/>
              <a:gd name="connsiteY0" fmla="*/ 43410 h 1434465"/>
              <a:gd name="connsiteX1" fmla="*/ 2431916 w 6546716"/>
              <a:gd name="connsiteY1" fmla="*/ 14227 h 1434465"/>
              <a:gd name="connsiteX2" fmla="*/ 5097294 w 6546716"/>
              <a:gd name="connsiteY2" fmla="*/ 247691 h 1434465"/>
              <a:gd name="connsiteX3" fmla="*/ 6546716 w 6546716"/>
              <a:gd name="connsiteY3" fmla="*/ 1434465 h 143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6716" h="1434465">
                <a:moveTo>
                  <a:pt x="0" y="43410"/>
                </a:moveTo>
                <a:cubicBezTo>
                  <a:pt x="804153" y="14227"/>
                  <a:pt x="1582367" y="-19820"/>
                  <a:pt x="2431916" y="14227"/>
                </a:cubicBezTo>
                <a:cubicBezTo>
                  <a:pt x="3281465" y="48274"/>
                  <a:pt x="4411494" y="10985"/>
                  <a:pt x="5097294" y="247691"/>
                </a:cubicBezTo>
                <a:cubicBezTo>
                  <a:pt x="5783094" y="484397"/>
                  <a:pt x="6125994" y="874314"/>
                  <a:pt x="6546716" y="1434465"/>
                </a:cubicBezTo>
              </a:path>
            </a:pathLst>
          </a:custGeom>
          <a:noFill/>
          <a:ln w="1270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777787" y="234271"/>
            <a:ext cx="7588426" cy="7711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dirty="0">
                <a:latin typeface="Calibri"/>
                <a:cs typeface="Calibri"/>
              </a:rPr>
              <a:t>Flight Control Testing and V&amp;V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66253DA-B4B3-9F42-B13F-E4CDC2D8E141}"/>
              </a:ext>
            </a:extLst>
          </p:cNvPr>
          <p:cNvGrpSpPr/>
          <p:nvPr/>
        </p:nvGrpSpPr>
        <p:grpSpPr>
          <a:xfrm>
            <a:off x="271573" y="2943434"/>
            <a:ext cx="1869414" cy="1500903"/>
            <a:chOff x="231813" y="596865"/>
            <a:chExt cx="2374157" cy="190614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247492A-D566-9C43-AE2F-D2869FDF5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13" y="953169"/>
              <a:ext cx="2308278" cy="154984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151A40-4FA1-5D4C-9480-0D374663F58E}"/>
                </a:ext>
              </a:extLst>
            </p:cNvPr>
            <p:cNvSpPr txBox="1"/>
            <p:nvPr/>
          </p:nvSpPr>
          <p:spPr>
            <a:xfrm>
              <a:off x="381720" y="596865"/>
              <a:ext cx="2224250" cy="390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System identification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DBE4F5-DB3B-5745-AE50-7527DCD1064E}"/>
              </a:ext>
            </a:extLst>
          </p:cNvPr>
          <p:cNvGrpSpPr/>
          <p:nvPr/>
        </p:nvGrpSpPr>
        <p:grpSpPr>
          <a:xfrm>
            <a:off x="2685565" y="2710701"/>
            <a:ext cx="1942308" cy="1885793"/>
            <a:chOff x="4255310" y="499472"/>
            <a:chExt cx="2419758" cy="23493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5522193-B861-E14D-B649-7250F92DA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310" y="1100577"/>
              <a:ext cx="2353411" cy="174824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4FFFE9-3BE1-5846-B95F-4EEF3F8123FF}"/>
                </a:ext>
              </a:extLst>
            </p:cNvPr>
            <p:cNvSpPr txBox="1"/>
            <p:nvPr/>
          </p:nvSpPr>
          <p:spPr>
            <a:xfrm>
              <a:off x="4330774" y="499472"/>
              <a:ext cx="2344294" cy="651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Control design &amp;</a:t>
              </a:r>
            </a:p>
            <a:p>
              <a:pPr algn="ctr"/>
              <a:r>
                <a:rPr lang="en-US" sz="1400" b="1" dirty="0"/>
                <a:t>robustness verification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A28942-1873-AB48-8CAF-671930EED51F}"/>
              </a:ext>
            </a:extLst>
          </p:cNvPr>
          <p:cNvGrpSpPr/>
          <p:nvPr/>
        </p:nvGrpSpPr>
        <p:grpSpPr>
          <a:xfrm>
            <a:off x="3637026" y="5257435"/>
            <a:ext cx="1792128" cy="1592882"/>
            <a:chOff x="4377587" y="3678407"/>
            <a:chExt cx="2298309" cy="204278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973D416-94F0-C243-9C41-4D6B6AE1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7587" y="3678407"/>
              <a:ext cx="2298309" cy="166142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DE5E7A-6E75-6342-A483-4D5721BB6356}"/>
                </a:ext>
              </a:extLst>
            </p:cNvPr>
            <p:cNvSpPr txBox="1"/>
            <p:nvPr/>
          </p:nvSpPr>
          <p:spPr>
            <a:xfrm>
              <a:off x="4610774" y="5326486"/>
              <a:ext cx="1831934" cy="394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Flight simulation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6BFCA4-04FE-E843-B959-3BE2D4A4247A}"/>
              </a:ext>
            </a:extLst>
          </p:cNvPr>
          <p:cNvGrpSpPr/>
          <p:nvPr/>
        </p:nvGrpSpPr>
        <p:grpSpPr>
          <a:xfrm>
            <a:off x="3954138" y="968553"/>
            <a:ext cx="1870016" cy="1409693"/>
            <a:chOff x="6605496" y="699593"/>
            <a:chExt cx="2541550" cy="191592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E8553FD-9401-A245-BF34-8D457026B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05496" y="1091998"/>
              <a:ext cx="2541550" cy="152351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F806171-55CF-7D40-A8CC-143642E5AF31}"/>
                </a:ext>
              </a:extLst>
            </p:cNvPr>
            <p:cNvSpPr txBox="1"/>
            <p:nvPr/>
          </p:nvSpPr>
          <p:spPr>
            <a:xfrm>
              <a:off x="6832653" y="699593"/>
              <a:ext cx="2087235" cy="4183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Navigation testing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36CF1D5-6334-6E45-95DB-2120E78A2738}"/>
              </a:ext>
            </a:extLst>
          </p:cNvPr>
          <p:cNvGrpSpPr/>
          <p:nvPr/>
        </p:nvGrpSpPr>
        <p:grpSpPr>
          <a:xfrm>
            <a:off x="5369366" y="2847642"/>
            <a:ext cx="1686133" cy="1739038"/>
            <a:chOff x="5446289" y="859195"/>
            <a:chExt cx="2091622" cy="215725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AB39CB6-2383-6E40-9CB8-04FA930B3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5905" y="1196932"/>
              <a:ext cx="2052006" cy="181951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2DAF245-A515-A34B-9664-F3B085BD2BEF}"/>
                </a:ext>
              </a:extLst>
            </p:cNvPr>
            <p:cNvSpPr txBox="1"/>
            <p:nvPr/>
          </p:nvSpPr>
          <p:spPr>
            <a:xfrm>
              <a:off x="5446289" y="859195"/>
              <a:ext cx="2003613" cy="3817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Closed-loop testing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AE1979B-6D91-6A4A-99F0-C196F11FAB65}"/>
              </a:ext>
            </a:extLst>
          </p:cNvPr>
          <p:cNvGrpSpPr/>
          <p:nvPr/>
        </p:nvGrpSpPr>
        <p:grpSpPr>
          <a:xfrm>
            <a:off x="6784188" y="5214681"/>
            <a:ext cx="2027898" cy="1424461"/>
            <a:chOff x="5744502" y="3532726"/>
            <a:chExt cx="3243566" cy="227838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36330F1-CD40-D244-8620-F10A9F304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4502" y="3532726"/>
              <a:ext cx="3243566" cy="182450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307FB2F-710D-F44E-B950-FAE2AC11601C}"/>
                </a:ext>
              </a:extLst>
            </p:cNvPr>
            <p:cNvSpPr txBox="1"/>
            <p:nvPr/>
          </p:nvSpPr>
          <p:spPr>
            <a:xfrm>
              <a:off x="5801227" y="5318831"/>
              <a:ext cx="3090287" cy="492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Integrated flight testing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DB6795-4A91-8D40-A860-2DD9FDC25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6041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341DB-4EFC-0D4C-B0EB-2ACE5D29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Identification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9D1113-8717-4F4F-B0EA-DEB01BDC2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856" y="1024870"/>
            <a:ext cx="7109300" cy="5564517"/>
          </a:xfrm>
        </p:spPr>
        <p:txBody>
          <a:bodyPr/>
          <a:lstStyle/>
          <a:p>
            <a:r>
              <a:rPr lang="en-US" dirty="0"/>
              <a:t>Multiple configurations</a:t>
            </a:r>
          </a:p>
          <a:p>
            <a:pPr lvl="1"/>
            <a:r>
              <a:rPr lang="en-US" dirty="0"/>
              <a:t>Fixed on F/T sensor, swinging arm, gimbal</a:t>
            </a:r>
          </a:p>
          <a:p>
            <a:r>
              <a:rPr lang="en-US" dirty="0"/>
              <a:t>Forward flight testing using purpose-built </a:t>
            </a:r>
            <a:r>
              <a:rPr lang="en-US" i="1" dirty="0"/>
              <a:t>wind wall</a:t>
            </a:r>
            <a:endParaRPr lang="en-US" dirty="0"/>
          </a:p>
          <a:p>
            <a:pPr lvl="1"/>
            <a:r>
              <a:rPr lang="en-US" dirty="0"/>
              <a:t>~900 CPU-type fans</a:t>
            </a:r>
          </a:p>
          <a:p>
            <a:pPr lvl="1"/>
            <a:r>
              <a:rPr lang="en-US" dirty="0"/>
              <a:t>Up to ~11 m/s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C7D43-B3ED-344D-BF38-2FF43336A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33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2AAF37-117A-9D4F-8AEB-784E1A226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357" y="2994581"/>
            <a:ext cx="6316799" cy="359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604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341DB-4EFC-0D4C-B0EB-2ACE5D29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6424C-BB02-A141-9991-770E63F83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BF1C44D2-A0BB-E540-A483-7D775078447B}"/>
              </a:ext>
            </a:extLst>
          </p:cNvPr>
          <p:cNvSpPr txBox="1">
            <a:spLocks/>
          </p:cNvSpPr>
          <p:nvPr/>
        </p:nvSpPr>
        <p:spPr>
          <a:xfrm>
            <a:off x="460441" y="1290544"/>
            <a:ext cx="8422618" cy="5202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50000"/>
              <a:buFont typeface="Wingdings" charset="2"/>
              <a:buChar char="u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Outdoor testing with surrogate</a:t>
            </a:r>
            <a:br>
              <a:rPr lang="en-US" dirty="0"/>
            </a:br>
            <a:r>
              <a:rPr lang="en-US" dirty="0"/>
              <a:t>platform</a:t>
            </a:r>
          </a:p>
          <a:p>
            <a:r>
              <a:rPr lang="en-US" dirty="0"/>
              <a:t>Achieves sufficient photorealism</a:t>
            </a:r>
          </a:p>
          <a:p>
            <a:r>
              <a:rPr lang="en-US" dirty="0"/>
              <a:t>Space for large maneuvers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EEC190-4149-7E48-A4A9-47C40D0055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339" y="1020213"/>
            <a:ext cx="3828661" cy="28714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88459F-CDD3-854B-9D68-AAD3DEE9DF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339" y="3859331"/>
            <a:ext cx="3822451" cy="2866839"/>
          </a:xfrm>
          <a:prstGeom prst="rect">
            <a:avLst/>
          </a:prstGeom>
        </p:spPr>
      </p:pic>
      <p:pic>
        <p:nvPicPr>
          <p:cNvPr id="6" name="outdoor_cropped.mp4">
            <a:hlinkClick r:id="" action="ppaction://media"/>
            <a:extLst>
              <a:ext uri="{FF2B5EF4-FFF2-40B4-BE49-F238E27FC236}">
                <a16:creationId xmlns:a16="http://schemas.microsoft.com/office/drawing/2014/main" id="{2DAADD2E-77A1-F04E-947B-119727FAED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677" y="3255786"/>
            <a:ext cx="4329607" cy="3237089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3AF70FD-5BF8-D246-A5E4-A4382D15FD60}"/>
              </a:ext>
            </a:extLst>
          </p:cNvPr>
          <p:cNvSpPr txBox="1">
            <a:spLocks/>
          </p:cNvSpPr>
          <p:nvPr/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5EE771-4E75-4FDD-9D69-CBFEAD56F586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00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AEF387-C599-9B44-81CF-56DE60C91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862" y="611618"/>
            <a:ext cx="3912298" cy="2936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754" y="-30996"/>
            <a:ext cx="8098106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800000"/>
                </a:solidFill>
                <a:latin typeface="Calibri"/>
                <a:cs typeface="Calibri"/>
              </a:rPr>
              <a:t>Flight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C73BF-3630-9E45-9848-B8C2557FA3D6}"/>
              </a:ext>
            </a:extLst>
          </p:cNvPr>
          <p:cNvSpPr txBox="1">
            <a:spLocks/>
          </p:cNvSpPr>
          <p:nvPr/>
        </p:nvSpPr>
        <p:spPr>
          <a:xfrm>
            <a:off x="394141" y="1199554"/>
            <a:ext cx="8541137" cy="51985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50000"/>
              <a:buFont typeface="Wingdings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Simulations performed using </a:t>
            </a:r>
            <a:r>
              <a:rPr lang="en-US" sz="2400" dirty="0" err="1"/>
              <a:t>HeliCAT</a:t>
            </a:r>
            <a:endParaRPr lang="en-US" sz="2400" dirty="0"/>
          </a:p>
          <a:p>
            <a:r>
              <a:rPr lang="en-US" sz="2400" dirty="0"/>
              <a:t>Flight software in the loop</a:t>
            </a:r>
          </a:p>
          <a:p>
            <a:r>
              <a:rPr lang="en-US" sz="2400" dirty="0"/>
              <a:t>Monte-Carlo variations</a:t>
            </a:r>
          </a:p>
        </p:txBody>
      </p:sp>
      <p:pic>
        <p:nvPicPr>
          <p:cNvPr id="4" name="helicat_sim.mp4">
            <a:hlinkClick r:id="" action="ppaction://media"/>
            <a:extLst>
              <a:ext uri="{FF2B5EF4-FFF2-40B4-BE49-F238E27FC236}">
                <a16:creationId xmlns:a16="http://schemas.microsoft.com/office/drawing/2014/main" id="{2F64A1FF-3E64-2845-B364-A08D73FA0E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4141" y="2765676"/>
            <a:ext cx="5024660" cy="3632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732D0B-0BC7-5449-A5AD-DFA0C8E7AE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721" y="3945835"/>
            <a:ext cx="3540638" cy="26573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5C864-FC2B-CA4D-969B-CBE9B5815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B5EE771-4E75-4FDD-9D69-CBFEAD56F586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56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341DB-4EFC-0D4C-B0EB-2ACE5D29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With Onboard Navigation</a:t>
            </a:r>
          </a:p>
        </p:txBody>
      </p:sp>
      <p:pic>
        <p:nvPicPr>
          <p:cNvPr id="3" name="view3_2018-10-18_12_08_overlay.mp4">
            <a:hlinkClick r:id="" action="ppaction://media"/>
            <a:extLst>
              <a:ext uri="{FF2B5EF4-FFF2-40B4-BE49-F238E27FC236}">
                <a16:creationId xmlns:a16="http://schemas.microsoft.com/office/drawing/2014/main" id="{ABDCB606-6316-EA48-815C-B133B8C8B7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7404" y="1348618"/>
            <a:ext cx="9145347" cy="514425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015F8-24C2-E14D-A2A9-9BBE2E710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24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71546" y="1723569"/>
            <a:ext cx="862410" cy="838701"/>
            <a:chOff x="1804590" y="1699106"/>
            <a:chExt cx="2057987" cy="2001409"/>
          </a:xfrm>
        </p:grpSpPr>
        <p:sp>
          <p:nvSpPr>
            <p:cNvPr id="16" name="Rectangle 15"/>
            <p:cNvSpPr/>
            <p:nvPr/>
          </p:nvSpPr>
          <p:spPr>
            <a:xfrm rot="19446910">
              <a:off x="2643377" y="1699106"/>
              <a:ext cx="1219200" cy="31417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 rot="18616011">
              <a:off x="1352079" y="2933826"/>
              <a:ext cx="1219200" cy="31417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Cube 16"/>
            <p:cNvSpPr/>
            <p:nvPr/>
          </p:nvSpPr>
          <p:spPr>
            <a:xfrm rot="19332761">
              <a:off x="2331835" y="2182694"/>
              <a:ext cx="457200" cy="554810"/>
            </a:xfrm>
            <a:prstGeom prst="cub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20385341">
              <a:off x="2029436" y="1895622"/>
              <a:ext cx="576263" cy="4572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2514599" y="2143229"/>
              <a:ext cx="381000" cy="29517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209799" y="2448029"/>
              <a:ext cx="381000" cy="29517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1768" y="1779110"/>
            <a:ext cx="814387" cy="56102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849" y="3997100"/>
            <a:ext cx="789062" cy="587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8" name="TextBox 77"/>
          <p:cNvSpPr txBox="1"/>
          <p:nvPr/>
        </p:nvSpPr>
        <p:spPr>
          <a:xfrm>
            <a:off x="1346594" y="1807159"/>
            <a:ext cx="1360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ORBITERS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Wide-Area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Lower-Res Imaging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4114799" y="1807159"/>
            <a:ext cx="20901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LANDERS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Single Location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No Mobility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Local High-Res Imaging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075273" y="1764834"/>
            <a:ext cx="1884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ROVERS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Limited Mobility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Local High-Res Imaging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35952" y="4642587"/>
            <a:ext cx="169796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ROVER PAIRED WITH SCOUT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Efficient Mobility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Wide-Area High-Res Imaging</a:t>
            </a:r>
          </a:p>
        </p:txBody>
      </p:sp>
      <p:grpSp>
        <p:nvGrpSpPr>
          <p:cNvPr id="80" name="Group 79"/>
          <p:cNvGrpSpPr>
            <a:grpSpLocks noChangeAspect="1"/>
          </p:cNvGrpSpPr>
          <p:nvPr/>
        </p:nvGrpSpPr>
        <p:grpSpPr>
          <a:xfrm>
            <a:off x="7252451" y="3213541"/>
            <a:ext cx="1005840" cy="2103120"/>
            <a:chOff x="6907239" y="1346417"/>
            <a:chExt cx="1005840" cy="2103120"/>
          </a:xfrm>
        </p:grpSpPr>
        <p:pic>
          <p:nvPicPr>
            <p:cNvPr id="88" name="Picture 1026" descr="E:\doc\rtop\mesi\proposal\art\Rotorcraft_Terrain_Small~dt$.tif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70" t="33565" r="60844" b="4394"/>
            <a:stretch/>
          </p:blipFill>
          <p:spPr bwMode="auto">
            <a:xfrm>
              <a:off x="6907239" y="1346417"/>
              <a:ext cx="1005840" cy="2103120"/>
            </a:xfrm>
            <a:prstGeom prst="rect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7406" y="2165261"/>
              <a:ext cx="985505" cy="81999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softEdge rad="215900"/>
            </a:effectLst>
          </p:spPr>
        </p:pic>
      </p:grpSp>
      <p:grpSp>
        <p:nvGrpSpPr>
          <p:cNvPr id="2" name="Group 1"/>
          <p:cNvGrpSpPr/>
          <p:nvPr/>
        </p:nvGrpSpPr>
        <p:grpSpPr>
          <a:xfrm>
            <a:off x="5154709" y="3213541"/>
            <a:ext cx="1346378" cy="2096066"/>
            <a:chOff x="5781399" y="1456503"/>
            <a:chExt cx="1305201" cy="2031961"/>
          </a:xfrm>
        </p:grpSpPr>
        <p:pic>
          <p:nvPicPr>
            <p:cNvPr id="93" name="Picture 225"/>
            <p:cNvPicPr>
              <a:picLocks noChangeAspect="1" noChangeArrowheads="1"/>
            </p:cNvPicPr>
            <p:nvPr/>
          </p:nvPicPr>
          <p:blipFill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2200"/>
                      </a14:imgEffect>
                      <a14:imgEffect>
                        <a14:brightnessContrast bright="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1399" y="1456503"/>
              <a:ext cx="1305201" cy="2031961"/>
            </a:xfrm>
            <a:prstGeom prst="rect">
              <a:avLst/>
            </a:prstGeom>
            <a:noFill/>
            <a:ln w="571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94" name="Picture 93"/>
            <p:cNvPicPr>
              <a:picLocks noChangeAspect="1" noChangeArrowheads="1"/>
            </p:cNvPicPr>
            <p:nvPr/>
          </p:nvPicPr>
          <p:blipFill>
            <a:blip r:embed="rId9" cstate="screen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526" y="1757018"/>
              <a:ext cx="539218" cy="343331"/>
            </a:xfrm>
            <a:prstGeom prst="rect">
              <a:avLst/>
            </a:prstGeom>
            <a:ln w="571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95" name="Picture 94"/>
            <p:cNvPicPr>
              <a:picLocks noChangeAspect="1" noChangeArrowheads="1"/>
            </p:cNvPicPr>
            <p:nvPr/>
          </p:nvPicPr>
          <p:blipFill>
            <a:blip r:embed="rId9" cstate="screen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3575" y="1888136"/>
              <a:ext cx="539218" cy="343331"/>
            </a:xfrm>
            <a:prstGeom prst="rect">
              <a:avLst/>
            </a:prstGeom>
            <a:ln w="571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96" name="Picture 95"/>
            <p:cNvPicPr>
              <a:picLocks noChangeAspect="1" noChangeArrowheads="1"/>
            </p:cNvPicPr>
            <p:nvPr/>
          </p:nvPicPr>
          <p:blipFill>
            <a:blip r:embed="rId9" cstate="screen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193" y="2006790"/>
              <a:ext cx="539218" cy="343331"/>
            </a:xfrm>
            <a:prstGeom prst="rect">
              <a:avLst/>
            </a:prstGeom>
            <a:ln w="571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9" cstate="screen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0865" y="2184772"/>
              <a:ext cx="539218" cy="343331"/>
            </a:xfrm>
            <a:prstGeom prst="rect">
              <a:avLst/>
            </a:prstGeom>
            <a:ln w="571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9" cstate="screen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9520" y="2628469"/>
              <a:ext cx="539218" cy="343331"/>
            </a:xfrm>
            <a:prstGeom prst="rect">
              <a:avLst/>
            </a:prstGeom>
            <a:ln w="571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807ECB0D-C7BB-2140-8319-C2F5D05182C2}"/>
              </a:ext>
            </a:extLst>
          </p:cNvPr>
          <p:cNvSpPr txBox="1"/>
          <p:nvPr/>
        </p:nvSpPr>
        <p:spPr>
          <a:xfrm>
            <a:off x="419119" y="287874"/>
            <a:ext cx="9144000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0" i="0">
                <a:solidFill>
                  <a:srgbClr val="80000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sz="3200" dirty="0"/>
              <a:t>Opening Doors to New Classes of Exploration</a:t>
            </a:r>
          </a:p>
        </p:txBody>
      </p:sp>
      <p:pic>
        <p:nvPicPr>
          <p:cNvPr id="63" name="Picture 3">
            <a:extLst>
              <a:ext uri="{FF2B5EF4-FFF2-40B4-BE49-F238E27FC236}">
                <a16:creationId xmlns:a16="http://schemas.microsoft.com/office/drawing/2014/main" id="{F8E501FC-9E58-2443-9445-218A9F2A8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830" y="1779110"/>
            <a:ext cx="789062" cy="587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CDC921C3-AEDB-BD4E-9179-FFF2A14D1FC6}"/>
              </a:ext>
            </a:extLst>
          </p:cNvPr>
          <p:cNvGrpSpPr>
            <a:grpSpLocks noChangeAspect="1"/>
          </p:cNvGrpSpPr>
          <p:nvPr/>
        </p:nvGrpSpPr>
        <p:grpSpPr>
          <a:xfrm>
            <a:off x="2964698" y="3907838"/>
            <a:ext cx="838751" cy="511417"/>
            <a:chOff x="6720993" y="-1905000"/>
            <a:chExt cx="3352800" cy="2434639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0F4A454-7126-8F4A-B97B-C5D5AAD64498}"/>
                </a:ext>
              </a:extLst>
            </p:cNvPr>
            <p:cNvSpPr/>
            <p:nvPr/>
          </p:nvSpPr>
          <p:spPr>
            <a:xfrm>
              <a:off x="8273403" y="-1788000"/>
              <a:ext cx="157182" cy="39024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496FA98-B6DA-A041-AE69-225F2672C30C}"/>
                </a:ext>
              </a:extLst>
            </p:cNvPr>
            <p:cNvGrpSpPr/>
            <p:nvPr/>
          </p:nvGrpSpPr>
          <p:grpSpPr>
            <a:xfrm>
              <a:off x="6720993" y="-1905000"/>
              <a:ext cx="3352800" cy="2434639"/>
              <a:chOff x="2971800" y="1973410"/>
              <a:chExt cx="3352800" cy="2434639"/>
            </a:xfrm>
          </p:grpSpPr>
          <p:sp>
            <p:nvSpPr>
              <p:cNvPr id="67" name="Isosceles Triangle 6">
                <a:extLst>
                  <a:ext uri="{FF2B5EF4-FFF2-40B4-BE49-F238E27FC236}">
                    <a16:creationId xmlns:a16="http://schemas.microsoft.com/office/drawing/2014/main" id="{3B4A4AB8-2D02-8248-A78D-DD5472722124}"/>
                  </a:ext>
                </a:extLst>
              </p:cNvPr>
              <p:cNvSpPr/>
              <p:nvPr/>
            </p:nvSpPr>
            <p:spPr>
              <a:xfrm>
                <a:off x="2971800" y="2090410"/>
                <a:ext cx="1603070" cy="13768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Isosceles Triangle 7">
                <a:extLst>
                  <a:ext uri="{FF2B5EF4-FFF2-40B4-BE49-F238E27FC236}">
                    <a16:creationId xmlns:a16="http://schemas.microsoft.com/office/drawing/2014/main" id="{932FDB7F-DEEF-1544-B836-19E53006DFD1}"/>
                  </a:ext>
                </a:extLst>
              </p:cNvPr>
              <p:cNvSpPr/>
              <p:nvPr/>
            </p:nvSpPr>
            <p:spPr>
              <a:xfrm>
                <a:off x="4721530" y="2087880"/>
                <a:ext cx="1603070" cy="13768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Trapezoid 68">
                <a:extLst>
                  <a:ext uri="{FF2B5EF4-FFF2-40B4-BE49-F238E27FC236}">
                    <a16:creationId xmlns:a16="http://schemas.microsoft.com/office/drawing/2014/main" id="{CF6D2C86-8C18-E842-B2DD-0D06D7E2C990}"/>
                  </a:ext>
                </a:extLst>
              </p:cNvPr>
              <p:cNvSpPr/>
              <p:nvPr/>
            </p:nvSpPr>
            <p:spPr>
              <a:xfrm>
                <a:off x="4161759" y="2514600"/>
                <a:ext cx="867441" cy="153909"/>
              </a:xfrm>
              <a:prstGeom prst="trapezoid">
                <a:avLst/>
              </a:prstGeom>
              <a:solidFill>
                <a:schemeClr val="tx1"/>
              </a:solidFill>
              <a:ln w="3175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F01A55D3-DDD5-9346-BDD0-CEEFB65D57D4}"/>
                  </a:ext>
                </a:extLst>
              </p:cNvPr>
              <p:cNvSpPr/>
              <p:nvPr/>
            </p:nvSpPr>
            <p:spPr>
              <a:xfrm>
                <a:off x="4082713" y="1973410"/>
                <a:ext cx="1087377" cy="108115"/>
              </a:xfrm>
              <a:prstGeom prst="roundRect">
                <a:avLst/>
              </a:prstGeom>
              <a:solidFill>
                <a:schemeClr val="tx1"/>
              </a:solidFill>
              <a:ln w="3175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D2E6C66-85C5-4F47-BFFB-ECF91D4ACE9C}"/>
                  </a:ext>
                </a:extLst>
              </p:cNvPr>
              <p:cNvSpPr/>
              <p:nvPr/>
            </p:nvSpPr>
            <p:spPr>
              <a:xfrm rot="1815887">
                <a:off x="3639417" y="2537442"/>
                <a:ext cx="102917" cy="1870607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BFD5CE9E-B7B0-DB47-AEC8-A24A6FA9A554}"/>
                  </a:ext>
                </a:extLst>
              </p:cNvPr>
              <p:cNvSpPr/>
              <p:nvPr/>
            </p:nvSpPr>
            <p:spPr>
              <a:xfrm rot="19784113" flipH="1">
                <a:off x="5452506" y="2489259"/>
                <a:ext cx="102917" cy="1870607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ounded Rectangle 72">
                <a:extLst>
                  <a:ext uri="{FF2B5EF4-FFF2-40B4-BE49-F238E27FC236}">
                    <a16:creationId xmlns:a16="http://schemas.microsoft.com/office/drawing/2014/main" id="{91C58946-DDD9-414D-A177-B5C349BF0F5A}"/>
                  </a:ext>
                </a:extLst>
              </p:cNvPr>
              <p:cNvSpPr/>
              <p:nvPr/>
            </p:nvSpPr>
            <p:spPr>
              <a:xfrm>
                <a:off x="4191643" y="2727960"/>
                <a:ext cx="822317" cy="902793"/>
              </a:xfrm>
              <a:prstGeom prst="roundRect">
                <a:avLst/>
              </a:prstGeom>
              <a:solidFill>
                <a:schemeClr val="tx1"/>
              </a:solidFill>
              <a:ln w="3175">
                <a:solidFill>
                  <a:schemeClr val="tx2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7B78DD8-63D2-524E-8F7B-42A702DA692D}"/>
              </a:ext>
            </a:extLst>
          </p:cNvPr>
          <p:cNvGrpSpPr>
            <a:grpSpLocks noChangeAspect="1"/>
          </p:cNvGrpSpPr>
          <p:nvPr/>
        </p:nvGrpSpPr>
        <p:grpSpPr>
          <a:xfrm>
            <a:off x="1387921" y="3770930"/>
            <a:ext cx="284433" cy="173429"/>
            <a:chOff x="6720993" y="-1905000"/>
            <a:chExt cx="3352800" cy="2434639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F27A537-6988-1A4F-97C9-B98E0C63F9F2}"/>
                </a:ext>
              </a:extLst>
            </p:cNvPr>
            <p:cNvSpPr/>
            <p:nvPr/>
          </p:nvSpPr>
          <p:spPr>
            <a:xfrm>
              <a:off x="8273403" y="-1788000"/>
              <a:ext cx="157182" cy="390241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96A9D6A7-B15A-DF48-88AA-E25B35427FE1}"/>
                </a:ext>
              </a:extLst>
            </p:cNvPr>
            <p:cNvGrpSpPr/>
            <p:nvPr/>
          </p:nvGrpSpPr>
          <p:grpSpPr>
            <a:xfrm>
              <a:off x="6720993" y="-1905000"/>
              <a:ext cx="3352800" cy="2434639"/>
              <a:chOff x="2971800" y="1973410"/>
              <a:chExt cx="3352800" cy="2434639"/>
            </a:xfrm>
          </p:grpSpPr>
          <p:sp>
            <p:nvSpPr>
              <p:cNvPr id="77" name="Isosceles Triangle 6">
                <a:extLst>
                  <a:ext uri="{FF2B5EF4-FFF2-40B4-BE49-F238E27FC236}">
                    <a16:creationId xmlns:a16="http://schemas.microsoft.com/office/drawing/2014/main" id="{6FC4FEAE-A013-4A45-B73F-5B35E2491537}"/>
                  </a:ext>
                </a:extLst>
              </p:cNvPr>
              <p:cNvSpPr/>
              <p:nvPr/>
            </p:nvSpPr>
            <p:spPr>
              <a:xfrm>
                <a:off x="2971800" y="2090410"/>
                <a:ext cx="1603070" cy="13768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Isosceles Triangle 7">
                <a:extLst>
                  <a:ext uri="{FF2B5EF4-FFF2-40B4-BE49-F238E27FC236}">
                    <a16:creationId xmlns:a16="http://schemas.microsoft.com/office/drawing/2014/main" id="{40417463-CE2F-B444-B264-8D47A7B119CB}"/>
                  </a:ext>
                </a:extLst>
              </p:cNvPr>
              <p:cNvSpPr/>
              <p:nvPr/>
            </p:nvSpPr>
            <p:spPr>
              <a:xfrm>
                <a:off x="4721530" y="2087880"/>
                <a:ext cx="1603070" cy="137680"/>
              </a:xfrm>
              <a:prstGeom prst="triangle">
                <a:avLst/>
              </a:prstGeom>
              <a:solidFill>
                <a:schemeClr val="tx1"/>
              </a:solidFill>
              <a:ln w="3175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rapezoid 82">
                <a:extLst>
                  <a:ext uri="{FF2B5EF4-FFF2-40B4-BE49-F238E27FC236}">
                    <a16:creationId xmlns:a16="http://schemas.microsoft.com/office/drawing/2014/main" id="{E6A3C86C-4781-4E4E-8A01-5E9EB34FE552}"/>
                  </a:ext>
                </a:extLst>
              </p:cNvPr>
              <p:cNvSpPr/>
              <p:nvPr/>
            </p:nvSpPr>
            <p:spPr>
              <a:xfrm>
                <a:off x="4161759" y="2514600"/>
                <a:ext cx="867441" cy="153909"/>
              </a:xfrm>
              <a:prstGeom prst="trapezoid">
                <a:avLst/>
              </a:prstGeom>
              <a:solidFill>
                <a:schemeClr val="tx1"/>
              </a:solidFill>
              <a:ln w="3175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ounded Rectangle 88">
                <a:extLst>
                  <a:ext uri="{FF2B5EF4-FFF2-40B4-BE49-F238E27FC236}">
                    <a16:creationId xmlns:a16="http://schemas.microsoft.com/office/drawing/2014/main" id="{47C8E20F-B610-684C-8168-1F9B503B8234}"/>
                  </a:ext>
                </a:extLst>
              </p:cNvPr>
              <p:cNvSpPr/>
              <p:nvPr/>
            </p:nvSpPr>
            <p:spPr>
              <a:xfrm>
                <a:off x="4082713" y="1973410"/>
                <a:ext cx="1087377" cy="108115"/>
              </a:xfrm>
              <a:prstGeom prst="roundRect">
                <a:avLst/>
              </a:prstGeom>
              <a:solidFill>
                <a:schemeClr val="tx1"/>
              </a:solidFill>
              <a:ln w="3175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5A0A114-DA98-D843-A241-296FC5F4C96E}"/>
                  </a:ext>
                </a:extLst>
              </p:cNvPr>
              <p:cNvSpPr/>
              <p:nvPr/>
            </p:nvSpPr>
            <p:spPr>
              <a:xfrm rot="1815887">
                <a:off x="3639417" y="2537442"/>
                <a:ext cx="102917" cy="1870607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273B6BC7-715F-F844-A8E3-7BDB19E955F5}"/>
                  </a:ext>
                </a:extLst>
              </p:cNvPr>
              <p:cNvSpPr/>
              <p:nvPr/>
            </p:nvSpPr>
            <p:spPr>
              <a:xfrm rot="19784113" flipH="1">
                <a:off x="5452506" y="2489259"/>
                <a:ext cx="102917" cy="1870607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F7AAF111-AD72-654E-84FC-C197241B2D23}"/>
                  </a:ext>
                </a:extLst>
              </p:cNvPr>
              <p:cNvSpPr/>
              <p:nvPr/>
            </p:nvSpPr>
            <p:spPr>
              <a:xfrm>
                <a:off x="4191643" y="2727960"/>
                <a:ext cx="822317" cy="902793"/>
              </a:xfrm>
              <a:prstGeom prst="roundRect">
                <a:avLst/>
              </a:prstGeom>
              <a:solidFill>
                <a:schemeClr val="tx1"/>
              </a:solidFill>
              <a:ln w="3175">
                <a:solidFill>
                  <a:schemeClr val="tx2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D76D498-35E5-3A41-99C8-D015D2275EE5}"/>
              </a:ext>
            </a:extLst>
          </p:cNvPr>
          <p:cNvCxnSpPr/>
          <p:nvPr/>
        </p:nvCxnSpPr>
        <p:spPr>
          <a:xfrm>
            <a:off x="540080" y="2920841"/>
            <a:ext cx="809463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AD30DAF8-878F-554B-A8DA-2A918C894644}"/>
              </a:ext>
            </a:extLst>
          </p:cNvPr>
          <p:cNvSpPr txBox="1"/>
          <p:nvPr/>
        </p:nvSpPr>
        <p:spPr>
          <a:xfrm>
            <a:off x="2486792" y="4636822"/>
            <a:ext cx="2231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INDEPENDENT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HELICOPTER SCOUT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Long-Range Mobility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Wide-Area High-Res Imaging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DB6B41A-642F-9A4D-8F8E-F31CC90DBF6A}"/>
              </a:ext>
            </a:extLst>
          </p:cNvPr>
          <p:cNvSpPr txBox="1"/>
          <p:nvPr/>
        </p:nvSpPr>
        <p:spPr>
          <a:xfrm>
            <a:off x="4991119" y="5407352"/>
            <a:ext cx="1867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REGIONAL EXPLORATION USING MULTIPLE HELICOPTERS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67960E5-9377-D640-8380-3D8235BEA58F}"/>
              </a:ext>
            </a:extLst>
          </p:cNvPr>
          <p:cNvSpPr txBox="1"/>
          <p:nvPr/>
        </p:nvSpPr>
        <p:spPr>
          <a:xfrm>
            <a:off x="7004892" y="5444724"/>
            <a:ext cx="1867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BIOLOGICALLY SENSITIVE ZONE EXPLORATION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6897BBF-6AD9-9545-AACB-751C77A7782D}"/>
              </a:ext>
            </a:extLst>
          </p:cNvPr>
          <p:cNvSpPr txBox="1"/>
          <p:nvPr/>
        </p:nvSpPr>
        <p:spPr>
          <a:xfrm>
            <a:off x="2429935" y="6596390"/>
            <a:ext cx="42017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Pre-decisional information – for planning and discussion purposes only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5BEDA9-34FB-7840-9602-425625E7F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7B5EE771-4E75-4FDD-9D69-CBFEAD56F586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210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A1D8AC-C678-4E4E-967D-D2B4C47CC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04A9DB-14C7-8F48-8405-6BF66874B79F}"/>
              </a:ext>
            </a:extLst>
          </p:cNvPr>
          <p:cNvSpPr txBox="1"/>
          <p:nvPr/>
        </p:nvSpPr>
        <p:spPr>
          <a:xfrm>
            <a:off x="0" y="5337247"/>
            <a:ext cx="9144000" cy="952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10000"/>
              </a:lnSpc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Aerial Dimension:</a:t>
            </a:r>
          </a:p>
          <a:p>
            <a:r>
              <a:rPr lang="en-US" sz="2400" dirty="0"/>
              <a:t>Goes where it is inaccessible for rovers or humans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617659-B54C-6D4F-8657-E3291FCBCD7D}"/>
              </a:ext>
            </a:extLst>
          </p:cNvPr>
          <p:cNvSpPr txBox="1"/>
          <p:nvPr/>
        </p:nvSpPr>
        <p:spPr>
          <a:xfrm>
            <a:off x="7932988" y="4778708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Helvetica Light" panose="020B0403020202020204" pitchFamily="34" charset="0"/>
              </a:rPr>
              <a:t>(Illustration)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7FB2AD-0D53-5B41-82C4-AFBE7E3A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29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398" y="1281494"/>
            <a:ext cx="518024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457200">
              <a:spcBef>
                <a:spcPct val="0"/>
              </a:spcBef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2600" dirty="0"/>
              <a:t>Co-axial rotor configuration</a:t>
            </a:r>
          </a:p>
          <a:p>
            <a:pPr marL="628650" indent="-457200">
              <a:spcBef>
                <a:spcPct val="0"/>
              </a:spcBef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2600" dirty="0"/>
              <a:t>Blades 1.2-meter tip-to-tip</a:t>
            </a:r>
          </a:p>
          <a:p>
            <a:pPr marL="628650" indent="-457200">
              <a:spcBef>
                <a:spcPct val="0"/>
              </a:spcBef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2600" dirty="0"/>
              <a:t>Mass ~1.8 kg</a:t>
            </a:r>
          </a:p>
          <a:p>
            <a:pPr marL="628650" indent="-457200">
              <a:spcBef>
                <a:spcPct val="0"/>
              </a:spcBef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2600" dirty="0"/>
              <a:t>Battery powered</a:t>
            </a:r>
          </a:p>
          <a:p>
            <a:pPr marL="628650" indent="-457200">
              <a:spcBef>
                <a:spcPct val="0"/>
              </a:spcBef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2600" dirty="0"/>
              <a:t>Recharges using solar panel</a:t>
            </a:r>
            <a:endParaRPr lang="en-US" altLang="en-US" dirty="0">
              <a:latin typeface="Calibri"/>
              <a:cs typeface="Calibri"/>
            </a:endParaRPr>
          </a:p>
          <a:p>
            <a:pPr marL="457200" indent="-285750">
              <a:spcBef>
                <a:spcPct val="0"/>
              </a:spcBef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endParaRPr lang="en-US" altLang="en-US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8037" y="129875"/>
            <a:ext cx="8563517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0" i="0">
                <a:solidFill>
                  <a:srgbClr val="80000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dirty="0"/>
              <a:t>Mars Helicopter Technology Demonstrator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878029" y="6494115"/>
            <a:ext cx="2133600" cy="365125"/>
          </a:xfrm>
        </p:spPr>
        <p:txBody>
          <a:bodyPr/>
          <a:lstStyle/>
          <a:p>
            <a:pPr algn="l"/>
            <a:fld id="{19A03DC3-81F8-4202-B8C0-32013B892C0E}" type="slidenum">
              <a:rPr lang="en-US"/>
              <a:t>5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DD83A1-2086-0D47-900E-DC0792FBAB78}"/>
              </a:ext>
            </a:extLst>
          </p:cNvPr>
          <p:cNvGrpSpPr/>
          <p:nvPr/>
        </p:nvGrpSpPr>
        <p:grpSpPr>
          <a:xfrm>
            <a:off x="3166533" y="3487888"/>
            <a:ext cx="5298473" cy="3719904"/>
            <a:chOff x="4944533" y="1077712"/>
            <a:chExt cx="3956073" cy="277744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4006528-42B1-4043-AB5E-FDF7A5EF8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8817" y="1077712"/>
              <a:ext cx="3761789" cy="25172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280E651-F68E-F241-9031-2A0BBBC82EC5}"/>
                </a:ext>
              </a:extLst>
            </p:cNvPr>
            <p:cNvSpPr/>
            <p:nvPr/>
          </p:nvSpPr>
          <p:spPr>
            <a:xfrm>
              <a:off x="4944533" y="3234267"/>
              <a:ext cx="666045" cy="620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8551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44311"/>
            <a:ext cx="9144000" cy="590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3600" b="0" i="0">
                <a:solidFill>
                  <a:srgbClr val="80000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dirty="0"/>
              <a:t>Demonstration Flights at Mars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4ADF7C-AF36-FA45-BB09-D8FFBBC5B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9620"/>
            <a:ext cx="9143999" cy="481263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001136-FC1B-B94E-9557-B316D3C4E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599" y="6492875"/>
            <a:ext cx="2057400" cy="365125"/>
          </a:xfrm>
        </p:spPr>
        <p:txBody>
          <a:bodyPr/>
          <a:lstStyle/>
          <a:p>
            <a:fld id="{7B5EE771-4E75-4FDD-9D69-CBFEAD56F58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982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1" y="17098"/>
            <a:ext cx="8269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0" i="0">
                <a:solidFill>
                  <a:srgbClr val="80000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dirty="0"/>
              <a:t>Challenges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1" y="1510877"/>
            <a:ext cx="4620637" cy="47124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50000"/>
              <a:buFont typeface="Wingdings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Launch loads</a:t>
            </a:r>
          </a:p>
          <a:p>
            <a:r>
              <a:rPr lang="en-US" dirty="0"/>
              <a:t>Vacuum compatibility</a:t>
            </a:r>
          </a:p>
          <a:p>
            <a:r>
              <a:rPr lang="en-US" dirty="0"/>
              <a:t>Temperature extremes</a:t>
            </a:r>
          </a:p>
          <a:p>
            <a:r>
              <a:rPr lang="en-US" dirty="0"/>
              <a:t>Planetary protection</a:t>
            </a:r>
          </a:p>
          <a:p>
            <a:r>
              <a:rPr lang="en-US" dirty="0"/>
              <a:t>Radiation</a:t>
            </a:r>
          </a:p>
          <a:p>
            <a:r>
              <a:rPr lang="en-US" dirty="0"/>
              <a:t>No global navigation aids</a:t>
            </a:r>
          </a:p>
          <a:p>
            <a:r>
              <a:rPr lang="en-US" dirty="0"/>
              <a:t>Large communication lag with Earth</a:t>
            </a:r>
          </a:p>
          <a:p>
            <a:r>
              <a:rPr lang="en-US" b="1" i="1" dirty="0"/>
              <a:t>Extremely thin atmosphere</a:t>
            </a:r>
          </a:p>
          <a:p>
            <a:pPr lvl="1"/>
            <a:r>
              <a:rPr lang="en-US" dirty="0"/>
              <a:t>Only 1-2% of Earth density</a:t>
            </a:r>
          </a:p>
          <a:p>
            <a:pPr lvl="1"/>
            <a:r>
              <a:rPr lang="en-US" dirty="0"/>
              <a:t>Partially “offset” by lower gravity (38% of Earth)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4BB8E2-EB1C-AF41-8CF6-EFE554C55118}"/>
              </a:ext>
            </a:extLst>
          </p:cNvPr>
          <p:cNvGrpSpPr/>
          <p:nvPr/>
        </p:nvGrpSpPr>
        <p:grpSpPr>
          <a:xfrm>
            <a:off x="4944786" y="1258553"/>
            <a:ext cx="4199214" cy="4057067"/>
            <a:chOff x="4944786" y="1258553"/>
            <a:chExt cx="4199214" cy="4057067"/>
          </a:xfrm>
        </p:grpSpPr>
        <p:pic>
          <p:nvPicPr>
            <p:cNvPr id="12" name="Picture 2" descr="File:Picture taken at aprox. 100,000 feet above Oregon by Justin Hamel and Chris Thompson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786" y="1258553"/>
              <a:ext cx="4199214" cy="31494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440465" y="4484623"/>
              <a:ext cx="300383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algn="ctr"/>
              <a:r>
                <a:rPr lang="en-US" b="1" dirty="0"/>
                <a:t>Density equivalent to</a:t>
              </a:r>
              <a:br>
                <a:rPr lang="en-US" b="1" dirty="0"/>
              </a:br>
              <a:r>
                <a:rPr lang="en-US" b="1" dirty="0"/>
                <a:t>~100,000 feet above sea level</a:t>
              </a:r>
            </a:p>
            <a:p>
              <a:pPr algn="ctr"/>
              <a:endParaRPr lang="en-US" sz="1200" b="1" dirty="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01A938-7B9C-784F-B54A-75CEF717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295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1" y="17098"/>
            <a:ext cx="8269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0" i="0">
                <a:solidFill>
                  <a:srgbClr val="80000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dirty="0"/>
              <a:t>Basic Scaling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CF34871-B250-494A-82EC-A58DDB9D33DE}"/>
              </a:ext>
            </a:extLst>
          </p:cNvPr>
          <p:cNvSpPr txBox="1">
            <a:spLocks/>
          </p:cNvSpPr>
          <p:nvPr/>
        </p:nvSpPr>
        <p:spPr>
          <a:xfrm>
            <a:off x="249063" y="1189368"/>
            <a:ext cx="8379372" cy="51168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50000"/>
              <a:buFont typeface="Wingdings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Rotor size </a:t>
            </a:r>
            <a:r>
              <a:rPr lang="en-US" sz="2000" i="1" dirty="0"/>
              <a:t>R </a:t>
            </a:r>
            <a:r>
              <a:rPr lang="en-US" sz="2000" dirty="0"/>
              <a:t>limited by accommodation constraints (</a:t>
            </a:r>
            <a:r>
              <a:rPr lang="en-US" sz="2000" i="1" dirty="0"/>
              <a:t>R</a:t>
            </a:r>
            <a:r>
              <a:rPr lang="en-US" sz="2000" dirty="0"/>
              <a:t> = 0.605 m)</a:t>
            </a:r>
          </a:p>
          <a:p>
            <a:r>
              <a:rPr lang="en-US" sz="2000" dirty="0"/>
              <a:t>Density </a:t>
            </a:r>
            <a:r>
              <a:rPr lang="en-US" sz="2000" i="1" dirty="0" err="1"/>
              <a:t>ρ</a:t>
            </a:r>
            <a:r>
              <a:rPr lang="en-US" sz="2000" i="1" dirty="0"/>
              <a:t> </a:t>
            </a:r>
            <a:r>
              <a:rPr lang="en-US" sz="2000" dirty="0"/>
              <a:t>is ~1% of Earth (</a:t>
            </a:r>
            <a:r>
              <a:rPr lang="en-US" sz="2000" i="1" dirty="0" err="1"/>
              <a:t>ρ</a:t>
            </a:r>
            <a:r>
              <a:rPr lang="en-US" sz="2000" i="1" baseline="-25000" dirty="0" err="1"/>
              <a:t>Mars</a:t>
            </a:r>
            <a:r>
              <a:rPr lang="en-US" sz="2000" i="1" dirty="0"/>
              <a:t> = 0.01 </a:t>
            </a:r>
            <a:r>
              <a:rPr lang="en-US" sz="2000" i="1" dirty="0" err="1"/>
              <a:t>ρ</a:t>
            </a:r>
            <a:r>
              <a:rPr lang="en-US" sz="2000" i="1" baseline="-25000" dirty="0" err="1"/>
              <a:t>Earth</a:t>
            </a:r>
            <a:r>
              <a:rPr lang="en-US" sz="2000" dirty="0"/>
              <a:t>)</a:t>
            </a:r>
          </a:p>
          <a:p>
            <a:r>
              <a:rPr lang="en-US" sz="2000" dirty="0"/>
              <a:t>Speed of sound </a:t>
            </a:r>
            <a:r>
              <a:rPr lang="en-US" sz="2000" i="1" dirty="0"/>
              <a:t>c</a:t>
            </a:r>
            <a:r>
              <a:rPr lang="en-US" sz="2000" dirty="0"/>
              <a:t> is approximately 76% of Earth (</a:t>
            </a:r>
            <a:r>
              <a:rPr lang="en-US" sz="2000" i="1" dirty="0" err="1"/>
              <a:t>c</a:t>
            </a:r>
            <a:r>
              <a:rPr lang="en-US" sz="2000" baseline="-25000" dirty="0" err="1"/>
              <a:t>Mars</a:t>
            </a:r>
            <a:r>
              <a:rPr lang="en-US" sz="2000" dirty="0"/>
              <a:t> = 0.76 </a:t>
            </a:r>
            <a:r>
              <a:rPr lang="en-US" sz="2000" i="1" dirty="0" err="1"/>
              <a:t>c</a:t>
            </a:r>
            <a:r>
              <a:rPr lang="en-US" sz="2000" baseline="-25000" dirty="0" err="1"/>
              <a:t>Earth</a:t>
            </a:r>
            <a:r>
              <a:rPr lang="en-US" sz="2000" dirty="0"/>
              <a:t>)</a:t>
            </a:r>
          </a:p>
          <a:p>
            <a:r>
              <a:rPr lang="en-US" sz="2000" dirty="0"/>
              <a:t>Gravity </a:t>
            </a:r>
            <a:r>
              <a:rPr lang="en-US" sz="2000" i="1" dirty="0"/>
              <a:t>g</a:t>
            </a:r>
            <a:r>
              <a:rPr lang="en-US" sz="2000" dirty="0"/>
              <a:t> is 38% of Earth (</a:t>
            </a:r>
            <a:r>
              <a:rPr lang="en-US" sz="2000" i="1" dirty="0" err="1"/>
              <a:t>g</a:t>
            </a:r>
            <a:r>
              <a:rPr lang="en-US" sz="2000" baseline="-25000" dirty="0" err="1"/>
              <a:t>Mars</a:t>
            </a:r>
            <a:r>
              <a:rPr lang="en-US" sz="2000" dirty="0"/>
              <a:t> = 0.38 </a:t>
            </a:r>
            <a:r>
              <a:rPr lang="en-US" sz="2000" i="1" dirty="0" err="1"/>
              <a:t>g</a:t>
            </a:r>
            <a:r>
              <a:rPr lang="en-US" sz="2000" baseline="-25000" dirty="0" err="1"/>
              <a:t>Earth</a:t>
            </a:r>
            <a:r>
              <a:rPr lang="en-US" sz="2000" dirty="0"/>
              <a:t>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Max rotor speed </a:t>
            </a:r>
            <a:r>
              <a:rPr lang="en-US" sz="2000" dirty="0" err="1"/>
              <a:t>Ω</a:t>
            </a:r>
            <a:r>
              <a:rPr lang="en-US" sz="2000" dirty="0"/>
              <a:t> is limited by tip Mach number</a:t>
            </a:r>
          </a:p>
          <a:p>
            <a:pPr lvl="1"/>
            <a:r>
              <a:rPr lang="en-US" sz="1800" dirty="0"/>
              <a:t>Max speed for given rotor size: </a:t>
            </a:r>
            <a:r>
              <a:rPr lang="en-US" sz="1800" dirty="0" err="1"/>
              <a:t>Ω</a:t>
            </a:r>
            <a:r>
              <a:rPr lang="en-US" sz="1800" baseline="-25000" dirty="0" err="1"/>
              <a:t>Mars</a:t>
            </a:r>
            <a:r>
              <a:rPr lang="en-US" sz="1800" dirty="0"/>
              <a:t> = 0.76 </a:t>
            </a:r>
            <a:r>
              <a:rPr lang="en-US" sz="1800" dirty="0" err="1"/>
              <a:t>Ω</a:t>
            </a:r>
            <a:r>
              <a:rPr lang="en-US" sz="1800" baseline="-25000" dirty="0" err="1"/>
              <a:t>Earth</a:t>
            </a:r>
            <a:endParaRPr lang="en-US" sz="1800" baseline="-25000" dirty="0"/>
          </a:p>
          <a:p>
            <a:r>
              <a:rPr lang="en-US" sz="2000" dirty="0"/>
              <a:t>Thrust scales </a:t>
            </a:r>
            <a:r>
              <a:rPr lang="en-US" sz="2000" i="1" dirty="0"/>
              <a:t>T</a:t>
            </a:r>
            <a:r>
              <a:rPr lang="en-US" sz="2000" dirty="0"/>
              <a:t> as Ω</a:t>
            </a:r>
            <a:r>
              <a:rPr lang="en-US" sz="2000" baseline="30000" dirty="0"/>
              <a:t>2</a:t>
            </a:r>
            <a:r>
              <a:rPr lang="en-US" sz="2000" i="1" dirty="0"/>
              <a:t>ρ</a:t>
            </a:r>
            <a:endParaRPr lang="en-US" sz="2000" dirty="0"/>
          </a:p>
          <a:p>
            <a:pPr lvl="1"/>
            <a:r>
              <a:rPr lang="en-US" sz="1800" dirty="0"/>
              <a:t>Max thrust for given rotor size: </a:t>
            </a:r>
            <a:r>
              <a:rPr lang="en-US" sz="1800" i="1" dirty="0" err="1"/>
              <a:t>T</a:t>
            </a:r>
            <a:r>
              <a:rPr lang="en-US" sz="1800" baseline="-25000" dirty="0" err="1"/>
              <a:t>Mars</a:t>
            </a:r>
            <a:r>
              <a:rPr lang="en-US" sz="1800" dirty="0"/>
              <a:t> = 0.006 </a:t>
            </a:r>
            <a:r>
              <a:rPr lang="en-US" sz="1800" i="1" dirty="0" err="1"/>
              <a:t>T</a:t>
            </a:r>
            <a:r>
              <a:rPr lang="en-US" sz="1800" baseline="-25000" dirty="0" err="1"/>
              <a:t>Earth</a:t>
            </a:r>
            <a:endParaRPr lang="en-US" sz="1800" baseline="-25000" dirty="0"/>
          </a:p>
          <a:p>
            <a:r>
              <a:rPr lang="en-US" sz="2000" dirty="0"/>
              <a:t>Mass </a:t>
            </a:r>
            <a:r>
              <a:rPr lang="en-US" sz="2000" i="1" dirty="0"/>
              <a:t>m</a:t>
            </a:r>
            <a:r>
              <a:rPr lang="en-US" sz="2000" dirty="0"/>
              <a:t> scales as </a:t>
            </a:r>
            <a:r>
              <a:rPr lang="en-US" sz="2000" i="1" dirty="0"/>
              <a:t>T</a:t>
            </a:r>
            <a:r>
              <a:rPr lang="en-US" sz="2000" dirty="0"/>
              <a:t>/</a:t>
            </a:r>
            <a:r>
              <a:rPr lang="en-US" sz="2000" i="1" dirty="0"/>
              <a:t>g</a:t>
            </a:r>
          </a:p>
          <a:p>
            <a:pPr lvl="1"/>
            <a:r>
              <a:rPr lang="en-US" sz="1800" b="1" i="1" dirty="0"/>
              <a:t>Max vehicle mass for rotor size: </a:t>
            </a:r>
            <a:r>
              <a:rPr lang="en-US" sz="1800" b="1" i="1" dirty="0" err="1"/>
              <a:t>m</a:t>
            </a:r>
            <a:r>
              <a:rPr lang="en-US" sz="1800" b="1" i="1" baseline="-25000" dirty="0" err="1"/>
              <a:t>Mars</a:t>
            </a:r>
            <a:r>
              <a:rPr lang="en-US" sz="1800" b="1" i="1" dirty="0"/>
              <a:t> = 0.015 </a:t>
            </a:r>
            <a:r>
              <a:rPr lang="en-US" sz="1800" b="1" i="1" dirty="0" err="1"/>
              <a:t>m</a:t>
            </a:r>
            <a:r>
              <a:rPr lang="en-US" sz="1800" b="1" i="1" baseline="-25000" dirty="0" err="1"/>
              <a:t>Earth</a:t>
            </a:r>
            <a:endParaRPr lang="en-US" sz="1800" b="1" i="1" baseline="-25000" dirty="0"/>
          </a:p>
          <a:p>
            <a:r>
              <a:rPr lang="en-US" sz="2000" dirty="0"/>
              <a:t>For given mass and rotor size, ideal hover power </a:t>
            </a:r>
            <a:r>
              <a:rPr lang="en-US" sz="2000" i="1" dirty="0"/>
              <a:t>P</a:t>
            </a:r>
            <a:r>
              <a:rPr lang="en-US" sz="2000" dirty="0"/>
              <a:t> scales as </a:t>
            </a:r>
            <a:r>
              <a:rPr lang="en-US" sz="2000" i="1" dirty="0"/>
              <a:t>g</a:t>
            </a:r>
            <a:r>
              <a:rPr lang="en-US" sz="2000" baseline="30000" dirty="0"/>
              <a:t>3/2</a:t>
            </a:r>
            <a:r>
              <a:rPr lang="en-US" sz="2000" dirty="0"/>
              <a:t>/</a:t>
            </a:r>
            <a:r>
              <a:rPr lang="en-US" sz="2000" i="1" dirty="0"/>
              <a:t>ρ</a:t>
            </a:r>
            <a:r>
              <a:rPr lang="en-US" sz="2000" baseline="30000" dirty="0"/>
              <a:t>1/2</a:t>
            </a:r>
          </a:p>
          <a:p>
            <a:pPr lvl="1"/>
            <a:r>
              <a:rPr lang="en-US" sz="1800" b="1" i="1" dirty="0"/>
              <a:t>Ideal power for given mass/rotor size: </a:t>
            </a:r>
            <a:r>
              <a:rPr lang="en-US" sz="1800" b="1" i="1" dirty="0" err="1"/>
              <a:t>P</a:t>
            </a:r>
            <a:r>
              <a:rPr lang="en-US" sz="1800" b="1" i="1" baseline="-25000" dirty="0" err="1"/>
              <a:t>Mars</a:t>
            </a:r>
            <a:r>
              <a:rPr lang="en-US" sz="1800" b="1" i="1" dirty="0"/>
              <a:t> = 2.34 </a:t>
            </a:r>
            <a:r>
              <a:rPr lang="en-US" sz="1800" b="1" i="1" dirty="0" err="1"/>
              <a:t>P</a:t>
            </a:r>
            <a:r>
              <a:rPr lang="en-US" sz="1800" b="1" i="1" baseline="-25000" dirty="0" err="1"/>
              <a:t>Earth</a:t>
            </a:r>
            <a:endParaRPr lang="en-US" sz="1800" b="1" i="1" baseline="-25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20D717-BE62-7C4F-9632-559B7AD58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847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1" y="17098"/>
            <a:ext cx="82698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0" i="0">
                <a:solidFill>
                  <a:srgbClr val="800000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en-US" dirty="0"/>
              <a:t>The Big Picture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928C38-AA7D-B247-8447-9B131245B19C}"/>
              </a:ext>
            </a:extLst>
          </p:cNvPr>
          <p:cNvSpPr txBox="1"/>
          <p:nvPr/>
        </p:nvSpPr>
        <p:spPr>
          <a:xfrm>
            <a:off x="457201" y="1268418"/>
            <a:ext cx="83324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Mass and power are primary design drivers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Big and fast rotor + small fuselage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Batteries will take up much of the available mass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Very little mass available for everything else</a:t>
            </a:r>
          </a:p>
        </p:txBody>
      </p:sp>
      <p:pic>
        <p:nvPicPr>
          <p:cNvPr id="3074" name="Picture 2" descr="https://staticshare.america.gov/uploads/2017/01/602861main_pia14293-amended-full_full.jpg">
            <a:extLst>
              <a:ext uri="{FF2B5EF4-FFF2-40B4-BE49-F238E27FC236}">
                <a16:creationId xmlns:a16="http://schemas.microsoft.com/office/drawing/2014/main" id="{CF644359-4DE8-394F-9190-FE84BA223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50570"/>
            <a:ext cx="9144000" cy="514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DC1AD4-B14C-774E-9638-87356761B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EE771-4E75-4FDD-9D69-CBFEAD56F58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3538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2.486"/>
  <p:tag name="ORIGINALWIDTH" val="95.98803"/>
  <p:tag name="OUTPUTDPI" val="1200"/>
  <p:tag name="LATEXADDIN" val="\documentclass{article}&#10;\usepackage{amsmath}&#10;\pagestyle{empty}&#10;\begin{document}&#10;&#10;&#10;$f_1$&#10;&#10;\end{document}"/>
  <p:tag name="IGUANATEXSIZE" val="20"/>
  <p:tag name="IGUANATEXCURSOR" val="87"/>
  <p:tag name="TRANSPARENCY" val="True"/>
  <p:tag name="FILENAME" val=""/>
  <p:tag name="INPUTTYPE" val="0"/>
  <p:tag name="LATEXENGINEID" val="0"/>
  <p:tag name="TEMPFOLDER" val="c:\Temp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2.486"/>
  <p:tag name="ORIGINALWIDTH" val="98.98764"/>
  <p:tag name="OUTPUTDPI" val="1200"/>
  <p:tag name="LATEXADDIN" val="\documentclass{article}&#10;\usepackage{amsmath}&#10;\pagestyle{empty}&#10;\begin{document}&#10;&#10;&#10;$f_2$&#10;&#10;\end{document}"/>
  <p:tag name="IGUANATEXSIZE" val="20"/>
  <p:tag name="IGUANATEXCURSOR" val="86"/>
  <p:tag name="TRANSPARENCY" val="True"/>
  <p:tag name="FILENAME" val=""/>
  <p:tag name="INPUTTYPE" val="0"/>
  <p:tag name="LATEXENGINEID" val="0"/>
  <p:tag name="TEMPFOLDER" val="c:\Temp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2.486"/>
  <p:tag name="ORIGINALWIDTH" val="99.73756"/>
  <p:tag name="OUTPUTDPI" val="1200"/>
  <p:tag name="LATEXADDIN" val="\documentclass{article}&#10;\usepackage{amsmath}&#10;\pagestyle{empty}&#10;\begin{document}&#10;&#10;&#10;$f_3$&#10;&#10;\end{document}"/>
  <p:tag name="IGUANATEXSIZE" val="20"/>
  <p:tag name="IGUANATEXCURSOR" val="86"/>
  <p:tag name="TRANSPARENCY" val="True"/>
  <p:tag name="FILENAME" val=""/>
  <p:tag name="INPUTTYPE" val="0"/>
  <p:tag name="LATEXENGINEID" val="0"/>
  <p:tag name="TEMPFOLDER" val="c:\Temp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2.4673"/>
  <p:tag name="ORIGINALWIDTH" val="350.9561"/>
  <p:tag name="OUTPUTDPI" val="1200"/>
  <p:tag name="LATEXADDIN" val="\documentclass{article}&#10;\usepackage{amsmath}&#10;\pagestyle{empty}&#10;\begin{document}&#10;&#10;&#10;Search\par&#10;Image&#10;&#10;\end{document}"/>
  <p:tag name="IGUANATEXSIZE" val="20"/>
  <p:tag name="IGUANATEXCURSOR" val="88"/>
  <p:tag name="TRANSPARENCY" val="True"/>
  <p:tag name="FILENAME" val=""/>
  <p:tag name="INPUTTYPE" val="0"/>
  <p:tag name="LATEXENGINEID" val="0"/>
  <p:tag name="TEMPFOLDER" val="c:\Temp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.4676"/>
  <p:tag name="ORIGINALWIDTH" val="321.7098"/>
  <p:tag name="OUTPUTDPI" val="1200"/>
  <p:tag name="LATEXADDIN" val="\documentclass{article}&#10;\usepackage{amsmath}&#10;\pagestyle{empty}&#10;\begin{document}&#10;&#10;&#10;Base\par&#10;Image&#10;&#10;\end{document}"/>
  <p:tag name="IGUANATEXSIZE" val="20"/>
  <p:tag name="IGUANATEXCURSOR" val="96"/>
  <p:tag name="TRANSPARENCY" val="True"/>
  <p:tag name="FILENAME" val=""/>
  <p:tag name="INPUTTYPE" val="0"/>
  <p:tag name="LATEXENGINEID" val="0"/>
  <p:tag name="TEMPFOLDER" val="c:\Temp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2.4673"/>
  <p:tag name="ORIGINALWIDTH" val="350.9561"/>
  <p:tag name="OUTPUTDPI" val="1200"/>
  <p:tag name="LATEXADDIN" val="\documentclass{article}&#10;\usepackage{amsmath}&#10;\pagestyle{empty}&#10;\begin{document}&#10;&#10;&#10;Search\par&#10;Image&#10;&#10;\end{document}"/>
  <p:tag name="IGUANATEXSIZE" val="20"/>
  <p:tag name="IGUANATEXCURSOR" val="88"/>
  <p:tag name="TRANSPARENCY" val="True"/>
  <p:tag name="FILENAME" val=""/>
  <p:tag name="INPUTTYPE" val="0"/>
  <p:tag name="LATEXENGINEID" val="0"/>
  <p:tag name="TEMPFOLDER" val="c:\Temp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49835"/>
  <p:tag name="ORIGINALWIDTH" val="124.4844"/>
  <p:tag name="OUTPUTDPI" val="1200"/>
  <p:tag name="LATEXADDIN" val="\documentclass{article}&#10;\usepackage{amsmath}&#10;\pagestyle{empty}&#10;\begin{document}&#10;&#10;&#10;$\hdots$&#10;&#10;&#10;\end{document}"/>
  <p:tag name="IGUANATEXSIZE" val="20"/>
  <p:tag name="IGUANATEXCURSOR" val="90"/>
  <p:tag name="TRANSPARENCY" val="True"/>
  <p:tag name="FILENAME" val=""/>
  <p:tag name="INPUTTYPE" val="0"/>
  <p:tag name="LATEXENGINEID" val="0"/>
  <p:tag name="TEMPFOLDER" val="c:\Temp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49835"/>
  <p:tag name="ORIGINALWIDTH" val="124.4844"/>
  <p:tag name="OUTPUTDPI" val="1200"/>
  <p:tag name="LATEXADDIN" val="\documentclass{article}&#10;\usepackage{amsmath}&#10;\pagestyle{empty}&#10;\begin{document}&#10;&#10;&#10;$\hdots$&#10;&#10;&#10;\end{document}"/>
  <p:tag name="IGUANATEXSIZE" val="20"/>
  <p:tag name="IGUANATEXCURSOR" val="90"/>
  <p:tag name="TRANSPARENCY" val="True"/>
  <p:tag name="FILENAME" val=""/>
  <p:tag name="INPUTTYPE" val="0"/>
  <p:tag name="LATEXENGINEID" val="0"/>
  <p:tag name="TEMPFOLDER" val="c:\Temp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9.4676"/>
  <p:tag name="ORIGINALWIDTH" val="321.7098"/>
  <p:tag name="OUTPUTDPI" val="1200"/>
  <p:tag name="LATEXADDIN" val="\documentclass{article}&#10;\usepackage{amsmath}&#10;\pagestyle{empty}&#10;\begin{document}&#10;&#10;&#10;Base\par&#10;Image&#10;&#10;\end{document}"/>
  <p:tag name="IGUANATEXSIZE" val="20"/>
  <p:tag name="IGUANATEXCURSOR" val="96"/>
  <p:tag name="TRANSPARENCY" val="True"/>
  <p:tag name="FILENAME" val=""/>
  <p:tag name="INPUTTYPE" val="0"/>
  <p:tag name="LATEXENGINEID" val="0"/>
  <p:tag name="TEMPFOLDER" val="c:\Temp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rgbClr val="00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>
          <a:solidFill>
            <a:srgbClr val="000000"/>
          </a:solidFill>
          <a:headEnd type="none"/>
          <a:tailEnd type="none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58578</TotalTime>
  <Words>1121</Words>
  <Application>Microsoft Macintosh PowerPoint</Application>
  <PresentationFormat>On-screen Show (4:3)</PresentationFormat>
  <Paragraphs>314</Paragraphs>
  <Slides>37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Arial Narrow</vt:lpstr>
      <vt:lpstr>Calibri</vt:lpstr>
      <vt:lpstr>Calibri Light</vt:lpstr>
      <vt:lpstr>Courier New</vt:lpstr>
      <vt:lpstr>Helvetica Light</vt:lpstr>
      <vt:lpstr>Helvetica Neue</vt:lpstr>
      <vt:lpstr>Lucida Grande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Early Test in Mars Atmosphere (2014)</vt:lpstr>
      <vt:lpstr>PowerPoint Presentation</vt:lpstr>
      <vt:lpstr>Controlled-Flight Demonstration Effort</vt:lpstr>
      <vt:lpstr>Helicopter is Controlled with Variable Pitch</vt:lpstr>
      <vt:lpstr>Types of Pitch Variation</vt:lpstr>
      <vt:lpstr>PowerPoint Presentation</vt:lpstr>
      <vt:lpstr>Flap Dynamics</vt:lpstr>
      <vt:lpstr>PowerPoint Presentation</vt:lpstr>
      <vt:lpstr>Path to Controlled Flight</vt:lpstr>
      <vt:lpstr>Swinging Arm Sys-ID</vt:lpstr>
      <vt:lpstr>First Free Flight</vt:lpstr>
      <vt:lpstr>Flight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Guidance and Control</vt:lpstr>
      <vt:lpstr>Navigation</vt:lpstr>
      <vt:lpstr>PowerPoint Presentation</vt:lpstr>
      <vt:lpstr>Flight Control Testing and V&amp;V</vt:lpstr>
      <vt:lpstr>System Identification</vt:lpstr>
      <vt:lpstr>Navigation Testing</vt:lpstr>
      <vt:lpstr>Flight Simulation</vt:lpstr>
      <vt:lpstr>Flight With Onboard Navigation</vt:lpstr>
      <vt:lpstr>PowerPoint Presentation</vt:lpstr>
    </vt:vector>
  </TitlesOfParts>
  <Company>JPL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Aung, Mimi (3400)</dc:creator>
  <cp:lastModifiedBy>Microsoft Office User</cp:lastModifiedBy>
  <cp:revision>3415</cp:revision>
  <dcterms:created xsi:type="dcterms:W3CDTF">2015-09-17T15:33:12Z</dcterms:created>
  <dcterms:modified xsi:type="dcterms:W3CDTF">2019-03-19T22:58:18Z</dcterms:modified>
</cp:coreProperties>
</file>